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9.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58" r:id="rId1"/>
  </p:sldMasterIdLst>
  <p:notesMasterIdLst>
    <p:notesMasterId r:id="rId100"/>
  </p:notesMasterIdLst>
  <p:sldIdLst>
    <p:sldId id="256" r:id="rId2"/>
    <p:sldId id="257" r:id="rId3"/>
    <p:sldId id="265" r:id="rId4"/>
    <p:sldId id="368" r:id="rId5"/>
    <p:sldId id="369" r:id="rId6"/>
    <p:sldId id="370" r:id="rId7"/>
    <p:sldId id="371" r:id="rId8"/>
    <p:sldId id="372" r:id="rId9"/>
    <p:sldId id="264" r:id="rId10"/>
    <p:sldId id="332" r:id="rId11"/>
    <p:sldId id="329" r:id="rId12"/>
    <p:sldId id="330" r:id="rId13"/>
    <p:sldId id="331" r:id="rId14"/>
    <p:sldId id="324" r:id="rId15"/>
    <p:sldId id="325" r:id="rId16"/>
    <p:sldId id="326" r:id="rId17"/>
    <p:sldId id="327" r:id="rId18"/>
    <p:sldId id="328" r:id="rId19"/>
    <p:sldId id="323" r:id="rId20"/>
    <p:sldId id="322" r:id="rId21"/>
    <p:sldId id="321" r:id="rId22"/>
    <p:sldId id="273" r:id="rId23"/>
    <p:sldId id="333" r:id="rId24"/>
    <p:sldId id="335" r:id="rId25"/>
    <p:sldId id="334" r:id="rId26"/>
    <p:sldId id="377" r:id="rId27"/>
    <p:sldId id="272" r:id="rId28"/>
    <p:sldId id="274" r:id="rId29"/>
    <p:sldId id="259" r:id="rId30"/>
    <p:sldId id="260" r:id="rId31"/>
    <p:sldId id="361" r:id="rId32"/>
    <p:sldId id="276" r:id="rId33"/>
    <p:sldId id="293" r:id="rId34"/>
    <p:sldId id="375" r:id="rId35"/>
    <p:sldId id="364" r:id="rId36"/>
    <p:sldId id="365" r:id="rId37"/>
    <p:sldId id="366" r:id="rId38"/>
    <p:sldId id="367" r:id="rId39"/>
    <p:sldId id="373" r:id="rId40"/>
    <p:sldId id="278" r:id="rId41"/>
    <p:sldId id="302" r:id="rId42"/>
    <p:sldId id="301" r:id="rId43"/>
    <p:sldId id="303" r:id="rId44"/>
    <p:sldId id="269" r:id="rId45"/>
    <p:sldId id="277" r:id="rId46"/>
    <p:sldId id="270" r:id="rId47"/>
    <p:sldId id="308" r:id="rId48"/>
    <p:sldId id="271" r:id="rId49"/>
    <p:sldId id="358" r:id="rId50"/>
    <p:sldId id="376" r:id="rId51"/>
    <p:sldId id="289" r:id="rId52"/>
    <p:sldId id="288" r:id="rId53"/>
    <p:sldId id="348" r:id="rId54"/>
    <p:sldId id="279" r:id="rId55"/>
    <p:sldId id="284" r:id="rId56"/>
    <p:sldId id="351" r:id="rId57"/>
    <p:sldId id="290" r:id="rId58"/>
    <p:sldId id="299" r:id="rId59"/>
    <p:sldId id="352" r:id="rId60"/>
    <p:sldId id="353" r:id="rId61"/>
    <p:sldId id="354" r:id="rId62"/>
    <p:sldId id="355" r:id="rId63"/>
    <p:sldId id="338" r:id="rId64"/>
    <p:sldId id="337" r:id="rId65"/>
    <p:sldId id="344" r:id="rId66"/>
    <p:sldId id="342" r:id="rId67"/>
    <p:sldId id="343" r:id="rId68"/>
    <p:sldId id="280" r:id="rId69"/>
    <p:sldId id="339" r:id="rId70"/>
    <p:sldId id="340" r:id="rId71"/>
    <p:sldId id="349" r:id="rId72"/>
    <p:sldId id="350" r:id="rId73"/>
    <p:sldId id="282" r:id="rId74"/>
    <p:sldId id="295" r:id="rId75"/>
    <p:sldId id="294" r:id="rId76"/>
    <p:sldId id="307" r:id="rId77"/>
    <p:sldId id="285" r:id="rId78"/>
    <p:sldId id="360" r:id="rId79"/>
    <p:sldId id="359" r:id="rId80"/>
    <p:sldId id="305" r:id="rId81"/>
    <p:sldId id="309" r:id="rId82"/>
    <p:sldId id="310" r:id="rId83"/>
    <p:sldId id="311" r:id="rId84"/>
    <p:sldId id="312" r:id="rId85"/>
    <p:sldId id="345" r:id="rId86"/>
    <p:sldId id="286" r:id="rId87"/>
    <p:sldId id="341" r:id="rId88"/>
    <p:sldId id="263" r:id="rId89"/>
    <p:sldId id="300" r:id="rId90"/>
    <p:sldId id="287" r:id="rId91"/>
    <p:sldId id="313" r:id="rId92"/>
    <p:sldId id="356" r:id="rId93"/>
    <p:sldId id="314" r:id="rId94"/>
    <p:sldId id="357" r:id="rId95"/>
    <p:sldId id="306" r:id="rId96"/>
    <p:sldId id="316" r:id="rId97"/>
    <p:sldId id="315" r:id="rId98"/>
    <p:sldId id="317" r:id="rId99"/>
  </p:sldIdLst>
  <p:sldSz cx="12192000" cy="6858000"/>
  <p:notesSz cx="6797675" cy="9926638"/>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CCC"/>
    <a:srgbClr val="FBB862"/>
    <a:srgbClr val="E35E4E"/>
    <a:srgbClr val="DC3A24"/>
    <a:srgbClr val="99CB3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966" autoAdjust="0"/>
    <p:restoredTop sz="71328" autoAdjust="0"/>
  </p:normalViewPr>
  <p:slideViewPr>
    <p:cSldViewPr snapToGrid="0">
      <p:cViewPr varScale="1">
        <p:scale>
          <a:sx n="78" d="100"/>
          <a:sy n="78" d="100"/>
        </p:scale>
        <p:origin x="360"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viewProps" Target="view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2B64E2B-10E5-4C35-9C55-EAD15B751D45}"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GB"/>
        </a:p>
      </dgm:t>
    </dgm:pt>
    <dgm:pt modelId="{548BC9D5-1D08-4CBA-A0D7-89FE7D6D52BC}">
      <dgm:prSet phldrT="[Text]"/>
      <dgm:spPr/>
      <dgm:t>
        <a:bodyPr/>
        <a:lstStyle/>
        <a:p>
          <a:r>
            <a:rPr lang="en-GB" dirty="0"/>
            <a:t>Our measurements contain variation</a:t>
          </a:r>
        </a:p>
      </dgm:t>
    </dgm:pt>
    <dgm:pt modelId="{BA6BF7F8-4A9F-4137-B8C8-FA2D4555364F}" type="parTrans" cxnId="{EDBEB9B5-441E-4C8C-8173-3C28CD304C4E}">
      <dgm:prSet/>
      <dgm:spPr/>
      <dgm:t>
        <a:bodyPr/>
        <a:lstStyle/>
        <a:p>
          <a:endParaRPr lang="en-GB"/>
        </a:p>
      </dgm:t>
    </dgm:pt>
    <dgm:pt modelId="{1BBDD1C3-EF4C-42F1-B635-C419090E7B41}" type="sibTrans" cxnId="{EDBEB9B5-441E-4C8C-8173-3C28CD304C4E}">
      <dgm:prSet/>
      <dgm:spPr/>
      <dgm:t>
        <a:bodyPr/>
        <a:lstStyle/>
        <a:p>
          <a:endParaRPr lang="en-GB"/>
        </a:p>
      </dgm:t>
    </dgm:pt>
    <dgm:pt modelId="{C32A86AC-3F42-4D49-BFE8-A1A2DEEA83BF}">
      <dgm:prSet phldrT="[Text]"/>
      <dgm:spPr/>
      <dgm:t>
        <a:bodyPr/>
        <a:lstStyle/>
        <a:p>
          <a:r>
            <a:rPr lang="en-GB" dirty="0"/>
            <a:t>Experimenters can be biased</a:t>
          </a:r>
        </a:p>
      </dgm:t>
    </dgm:pt>
    <dgm:pt modelId="{E0A9C424-2477-4840-A472-B97D3D80D93F}" type="parTrans" cxnId="{D7BD1320-D74B-4228-A25D-32F6FA8520F0}">
      <dgm:prSet/>
      <dgm:spPr/>
      <dgm:t>
        <a:bodyPr/>
        <a:lstStyle/>
        <a:p>
          <a:endParaRPr lang="en-GB"/>
        </a:p>
      </dgm:t>
    </dgm:pt>
    <dgm:pt modelId="{DFB3105F-9894-4AC2-84AB-1D78CE9E6E06}" type="sibTrans" cxnId="{D7BD1320-D74B-4228-A25D-32F6FA8520F0}">
      <dgm:prSet/>
      <dgm:spPr/>
      <dgm:t>
        <a:bodyPr/>
        <a:lstStyle/>
        <a:p>
          <a:endParaRPr lang="en-GB"/>
        </a:p>
      </dgm:t>
    </dgm:pt>
    <dgm:pt modelId="{37E8B560-0990-4A1A-8C82-97382F7F75C9}" type="pres">
      <dgm:prSet presAssocID="{42B64E2B-10E5-4C35-9C55-EAD15B751D45}" presName="diagram" presStyleCnt="0">
        <dgm:presLayoutVars>
          <dgm:dir/>
          <dgm:resizeHandles val="exact"/>
        </dgm:presLayoutVars>
      </dgm:prSet>
      <dgm:spPr/>
    </dgm:pt>
    <dgm:pt modelId="{E48853A9-FCAC-4586-814D-14C70E93FE8D}" type="pres">
      <dgm:prSet presAssocID="{548BC9D5-1D08-4CBA-A0D7-89FE7D6D52BC}" presName="node" presStyleLbl="node1" presStyleIdx="0" presStyleCnt="2">
        <dgm:presLayoutVars>
          <dgm:bulletEnabled val="1"/>
        </dgm:presLayoutVars>
      </dgm:prSet>
      <dgm:spPr/>
    </dgm:pt>
    <dgm:pt modelId="{BFBE9ABE-547E-4A0D-8646-DA14017798F5}" type="pres">
      <dgm:prSet presAssocID="{1BBDD1C3-EF4C-42F1-B635-C419090E7B41}" presName="sibTrans" presStyleCnt="0"/>
      <dgm:spPr/>
    </dgm:pt>
    <dgm:pt modelId="{5CBB9924-DEA2-418F-8311-A215F1F91A38}" type="pres">
      <dgm:prSet presAssocID="{C32A86AC-3F42-4D49-BFE8-A1A2DEEA83BF}" presName="node" presStyleLbl="node1" presStyleIdx="1" presStyleCnt="2">
        <dgm:presLayoutVars>
          <dgm:bulletEnabled val="1"/>
        </dgm:presLayoutVars>
      </dgm:prSet>
      <dgm:spPr/>
    </dgm:pt>
  </dgm:ptLst>
  <dgm:cxnLst>
    <dgm:cxn modelId="{D7BD1320-D74B-4228-A25D-32F6FA8520F0}" srcId="{42B64E2B-10E5-4C35-9C55-EAD15B751D45}" destId="{C32A86AC-3F42-4D49-BFE8-A1A2DEEA83BF}" srcOrd="1" destOrd="0" parTransId="{E0A9C424-2477-4840-A472-B97D3D80D93F}" sibTransId="{DFB3105F-9894-4AC2-84AB-1D78CE9E6E06}"/>
    <dgm:cxn modelId="{9A5FFE8E-D7DC-440B-8776-DD10D216F606}" type="presOf" srcId="{42B64E2B-10E5-4C35-9C55-EAD15B751D45}" destId="{37E8B560-0990-4A1A-8C82-97382F7F75C9}" srcOrd="0" destOrd="0" presId="urn:microsoft.com/office/officeart/2005/8/layout/default"/>
    <dgm:cxn modelId="{EDBEB9B5-441E-4C8C-8173-3C28CD304C4E}" srcId="{42B64E2B-10E5-4C35-9C55-EAD15B751D45}" destId="{548BC9D5-1D08-4CBA-A0D7-89FE7D6D52BC}" srcOrd="0" destOrd="0" parTransId="{BA6BF7F8-4A9F-4137-B8C8-FA2D4555364F}" sibTransId="{1BBDD1C3-EF4C-42F1-B635-C419090E7B41}"/>
    <dgm:cxn modelId="{EA7B0EE9-10B8-4BDA-AEB9-623FD59341E6}" type="presOf" srcId="{548BC9D5-1D08-4CBA-A0D7-89FE7D6D52BC}" destId="{E48853A9-FCAC-4586-814D-14C70E93FE8D}" srcOrd="0" destOrd="0" presId="urn:microsoft.com/office/officeart/2005/8/layout/default"/>
    <dgm:cxn modelId="{7A6A40EF-353C-4659-8B94-2AD3324F2482}" type="presOf" srcId="{C32A86AC-3F42-4D49-BFE8-A1A2DEEA83BF}" destId="{5CBB9924-DEA2-418F-8311-A215F1F91A38}" srcOrd="0" destOrd="0" presId="urn:microsoft.com/office/officeart/2005/8/layout/default"/>
    <dgm:cxn modelId="{022064CC-FBD5-469A-8266-71246E37107F}" type="presParOf" srcId="{37E8B560-0990-4A1A-8C82-97382F7F75C9}" destId="{E48853A9-FCAC-4586-814D-14C70E93FE8D}" srcOrd="0" destOrd="0" presId="urn:microsoft.com/office/officeart/2005/8/layout/default"/>
    <dgm:cxn modelId="{1A8214FF-4193-4D22-8227-FB55C2FCE304}" type="presParOf" srcId="{37E8B560-0990-4A1A-8C82-97382F7F75C9}" destId="{BFBE9ABE-547E-4A0D-8646-DA14017798F5}" srcOrd="1" destOrd="0" presId="urn:microsoft.com/office/officeart/2005/8/layout/default"/>
    <dgm:cxn modelId="{9C4BFADB-71B1-4F8A-8D5C-73A53B9EF9AB}" type="presParOf" srcId="{37E8B560-0990-4A1A-8C82-97382F7F75C9}" destId="{5CBB9924-DEA2-418F-8311-A215F1F91A38}" srcOrd="2"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2B64E2B-10E5-4C35-9C55-EAD15B751D45}"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GB"/>
        </a:p>
      </dgm:t>
    </dgm:pt>
    <dgm:pt modelId="{548BC9D5-1D08-4CBA-A0D7-89FE7D6D52BC}">
      <dgm:prSet phldrT="[Text]"/>
      <dgm:spPr/>
      <dgm:t>
        <a:bodyPr/>
        <a:lstStyle/>
        <a:p>
          <a:r>
            <a:rPr lang="en-GB" dirty="0"/>
            <a:t>Our measurements contain variation</a:t>
          </a:r>
        </a:p>
      </dgm:t>
    </dgm:pt>
    <dgm:pt modelId="{BA6BF7F8-4A9F-4137-B8C8-FA2D4555364F}" type="parTrans" cxnId="{EDBEB9B5-441E-4C8C-8173-3C28CD304C4E}">
      <dgm:prSet/>
      <dgm:spPr/>
      <dgm:t>
        <a:bodyPr/>
        <a:lstStyle/>
        <a:p>
          <a:endParaRPr lang="en-GB"/>
        </a:p>
      </dgm:t>
    </dgm:pt>
    <dgm:pt modelId="{1BBDD1C3-EF4C-42F1-B635-C419090E7B41}" type="sibTrans" cxnId="{EDBEB9B5-441E-4C8C-8173-3C28CD304C4E}">
      <dgm:prSet/>
      <dgm:spPr/>
      <dgm:t>
        <a:bodyPr/>
        <a:lstStyle/>
        <a:p>
          <a:endParaRPr lang="en-GB"/>
        </a:p>
      </dgm:t>
    </dgm:pt>
    <dgm:pt modelId="{C32A86AC-3F42-4D49-BFE8-A1A2DEEA83BF}">
      <dgm:prSet phldrT="[Text]"/>
      <dgm:spPr/>
      <dgm:t>
        <a:bodyPr/>
        <a:lstStyle/>
        <a:p>
          <a:r>
            <a:rPr lang="en-GB" dirty="0"/>
            <a:t>Experimenters can be biased</a:t>
          </a:r>
        </a:p>
      </dgm:t>
    </dgm:pt>
    <dgm:pt modelId="{E0A9C424-2477-4840-A472-B97D3D80D93F}" type="parTrans" cxnId="{D7BD1320-D74B-4228-A25D-32F6FA8520F0}">
      <dgm:prSet/>
      <dgm:spPr/>
      <dgm:t>
        <a:bodyPr/>
        <a:lstStyle/>
        <a:p>
          <a:endParaRPr lang="en-GB"/>
        </a:p>
      </dgm:t>
    </dgm:pt>
    <dgm:pt modelId="{DFB3105F-9894-4AC2-84AB-1D78CE9E6E06}" type="sibTrans" cxnId="{D7BD1320-D74B-4228-A25D-32F6FA8520F0}">
      <dgm:prSet/>
      <dgm:spPr/>
      <dgm:t>
        <a:bodyPr/>
        <a:lstStyle/>
        <a:p>
          <a:endParaRPr lang="en-GB"/>
        </a:p>
      </dgm:t>
    </dgm:pt>
    <dgm:pt modelId="{37E8B560-0990-4A1A-8C82-97382F7F75C9}" type="pres">
      <dgm:prSet presAssocID="{42B64E2B-10E5-4C35-9C55-EAD15B751D45}" presName="diagram" presStyleCnt="0">
        <dgm:presLayoutVars>
          <dgm:dir/>
          <dgm:resizeHandles val="exact"/>
        </dgm:presLayoutVars>
      </dgm:prSet>
      <dgm:spPr/>
    </dgm:pt>
    <dgm:pt modelId="{E48853A9-FCAC-4586-814D-14C70E93FE8D}" type="pres">
      <dgm:prSet presAssocID="{548BC9D5-1D08-4CBA-A0D7-89FE7D6D52BC}" presName="node" presStyleLbl="node1" presStyleIdx="0" presStyleCnt="2">
        <dgm:presLayoutVars>
          <dgm:bulletEnabled val="1"/>
        </dgm:presLayoutVars>
      </dgm:prSet>
      <dgm:spPr/>
    </dgm:pt>
    <dgm:pt modelId="{BFBE9ABE-547E-4A0D-8646-DA14017798F5}" type="pres">
      <dgm:prSet presAssocID="{1BBDD1C3-EF4C-42F1-B635-C419090E7B41}" presName="sibTrans" presStyleCnt="0"/>
      <dgm:spPr/>
    </dgm:pt>
    <dgm:pt modelId="{5CBB9924-DEA2-418F-8311-A215F1F91A38}" type="pres">
      <dgm:prSet presAssocID="{C32A86AC-3F42-4D49-BFE8-A1A2DEEA83BF}" presName="node" presStyleLbl="node1" presStyleIdx="1" presStyleCnt="2">
        <dgm:presLayoutVars>
          <dgm:bulletEnabled val="1"/>
        </dgm:presLayoutVars>
      </dgm:prSet>
      <dgm:spPr/>
    </dgm:pt>
  </dgm:ptLst>
  <dgm:cxnLst>
    <dgm:cxn modelId="{D7BD1320-D74B-4228-A25D-32F6FA8520F0}" srcId="{42B64E2B-10E5-4C35-9C55-EAD15B751D45}" destId="{C32A86AC-3F42-4D49-BFE8-A1A2DEEA83BF}" srcOrd="1" destOrd="0" parTransId="{E0A9C424-2477-4840-A472-B97D3D80D93F}" sibTransId="{DFB3105F-9894-4AC2-84AB-1D78CE9E6E06}"/>
    <dgm:cxn modelId="{9A5FFE8E-D7DC-440B-8776-DD10D216F606}" type="presOf" srcId="{42B64E2B-10E5-4C35-9C55-EAD15B751D45}" destId="{37E8B560-0990-4A1A-8C82-97382F7F75C9}" srcOrd="0" destOrd="0" presId="urn:microsoft.com/office/officeart/2005/8/layout/default"/>
    <dgm:cxn modelId="{EDBEB9B5-441E-4C8C-8173-3C28CD304C4E}" srcId="{42B64E2B-10E5-4C35-9C55-EAD15B751D45}" destId="{548BC9D5-1D08-4CBA-A0D7-89FE7D6D52BC}" srcOrd="0" destOrd="0" parTransId="{BA6BF7F8-4A9F-4137-B8C8-FA2D4555364F}" sibTransId="{1BBDD1C3-EF4C-42F1-B635-C419090E7B41}"/>
    <dgm:cxn modelId="{EA7B0EE9-10B8-4BDA-AEB9-623FD59341E6}" type="presOf" srcId="{548BC9D5-1D08-4CBA-A0D7-89FE7D6D52BC}" destId="{E48853A9-FCAC-4586-814D-14C70E93FE8D}" srcOrd="0" destOrd="0" presId="urn:microsoft.com/office/officeart/2005/8/layout/default"/>
    <dgm:cxn modelId="{7A6A40EF-353C-4659-8B94-2AD3324F2482}" type="presOf" srcId="{C32A86AC-3F42-4D49-BFE8-A1A2DEEA83BF}" destId="{5CBB9924-DEA2-418F-8311-A215F1F91A38}" srcOrd="0" destOrd="0" presId="urn:microsoft.com/office/officeart/2005/8/layout/default"/>
    <dgm:cxn modelId="{022064CC-FBD5-469A-8266-71246E37107F}" type="presParOf" srcId="{37E8B560-0990-4A1A-8C82-97382F7F75C9}" destId="{E48853A9-FCAC-4586-814D-14C70E93FE8D}" srcOrd="0" destOrd="0" presId="urn:microsoft.com/office/officeart/2005/8/layout/default"/>
    <dgm:cxn modelId="{1A8214FF-4193-4D22-8227-FB55C2FCE304}" type="presParOf" srcId="{37E8B560-0990-4A1A-8C82-97382F7F75C9}" destId="{BFBE9ABE-547E-4A0D-8646-DA14017798F5}" srcOrd="1" destOrd="0" presId="urn:microsoft.com/office/officeart/2005/8/layout/default"/>
    <dgm:cxn modelId="{9C4BFADB-71B1-4F8A-8D5C-73A53B9EF9AB}" type="presParOf" srcId="{37E8B560-0990-4A1A-8C82-97382F7F75C9}" destId="{5CBB9924-DEA2-418F-8311-A215F1F91A38}" srcOrd="2"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07ACE20-B5C9-41B7-A84E-4ACF76EEC9A5}" type="doc">
      <dgm:prSet loTypeId="urn:microsoft.com/office/officeart/2005/8/layout/process1" loCatId="process" qsTypeId="urn:microsoft.com/office/officeart/2005/8/quickstyle/simple1" qsCatId="simple" csTypeId="urn:microsoft.com/office/officeart/2005/8/colors/accent1_2" csCatId="accent1" phldr="1"/>
      <dgm:spPr/>
    </dgm:pt>
    <dgm:pt modelId="{C0FB4FD9-6FC3-44F9-9E21-5202D59F1BAF}">
      <dgm:prSet phldrT="[Text]"/>
      <dgm:spPr/>
      <dgm:t>
        <a:bodyPr/>
        <a:lstStyle/>
        <a:p>
          <a:r>
            <a:rPr lang="en-GB" dirty="0"/>
            <a:t>A fair and relevant measurement</a:t>
          </a:r>
        </a:p>
      </dgm:t>
    </dgm:pt>
    <dgm:pt modelId="{716CDBA9-9399-4C2D-A972-64824EF9D678}" type="parTrans" cxnId="{D2D750C8-2F58-422E-8468-BC83D0690E24}">
      <dgm:prSet/>
      <dgm:spPr/>
      <dgm:t>
        <a:bodyPr/>
        <a:lstStyle/>
        <a:p>
          <a:endParaRPr lang="en-GB"/>
        </a:p>
      </dgm:t>
    </dgm:pt>
    <dgm:pt modelId="{778DFB68-0D2F-4243-9887-96325A9A659C}" type="sibTrans" cxnId="{D2D750C8-2F58-422E-8468-BC83D0690E24}">
      <dgm:prSet/>
      <dgm:spPr/>
      <dgm:t>
        <a:bodyPr/>
        <a:lstStyle/>
        <a:p>
          <a:endParaRPr lang="en-GB"/>
        </a:p>
      </dgm:t>
    </dgm:pt>
    <dgm:pt modelId="{89091670-847E-431B-B27F-594906260A00}">
      <dgm:prSet phldrT="[Text]"/>
      <dgm:spPr/>
      <dgm:t>
        <a:bodyPr/>
        <a:lstStyle/>
        <a:p>
          <a:r>
            <a:rPr lang="en-GB" dirty="0"/>
            <a:t>An unbiased experiment</a:t>
          </a:r>
        </a:p>
      </dgm:t>
    </dgm:pt>
    <dgm:pt modelId="{2012CDF7-F18C-48FB-A6DD-913E68F66122}" type="parTrans" cxnId="{70D04136-E0DE-415D-8869-7B31D1BC14E0}">
      <dgm:prSet/>
      <dgm:spPr/>
      <dgm:t>
        <a:bodyPr/>
        <a:lstStyle/>
        <a:p>
          <a:endParaRPr lang="en-GB"/>
        </a:p>
      </dgm:t>
    </dgm:pt>
    <dgm:pt modelId="{1932518B-2384-4A54-8B45-34B164E7C004}" type="sibTrans" cxnId="{70D04136-E0DE-415D-8869-7B31D1BC14E0}">
      <dgm:prSet/>
      <dgm:spPr/>
      <dgm:t>
        <a:bodyPr/>
        <a:lstStyle/>
        <a:p>
          <a:endParaRPr lang="en-GB"/>
        </a:p>
      </dgm:t>
    </dgm:pt>
    <dgm:pt modelId="{D2EFA327-9670-42CD-8300-679C10D11FBF}">
      <dgm:prSet phldrT="[Text]"/>
      <dgm:spPr/>
      <dgm:t>
        <a:bodyPr/>
        <a:lstStyle/>
        <a:p>
          <a:r>
            <a:rPr lang="en-GB" dirty="0"/>
            <a:t>A design that lets you model what you need</a:t>
          </a:r>
        </a:p>
      </dgm:t>
    </dgm:pt>
    <dgm:pt modelId="{412E28F6-893D-47FE-B5B0-815B58CC7FD8}" type="parTrans" cxnId="{0659CF51-A228-4F90-89A6-DBCEC2BB3F2B}">
      <dgm:prSet/>
      <dgm:spPr/>
      <dgm:t>
        <a:bodyPr/>
        <a:lstStyle/>
        <a:p>
          <a:endParaRPr lang="en-GB"/>
        </a:p>
      </dgm:t>
    </dgm:pt>
    <dgm:pt modelId="{C07CB838-5469-43E1-8114-3EC7AAC73B44}" type="sibTrans" cxnId="{0659CF51-A228-4F90-89A6-DBCEC2BB3F2B}">
      <dgm:prSet/>
      <dgm:spPr/>
      <dgm:t>
        <a:bodyPr/>
        <a:lstStyle/>
        <a:p>
          <a:endParaRPr lang="en-GB"/>
        </a:p>
      </dgm:t>
    </dgm:pt>
    <dgm:pt modelId="{9EA4E2C4-C0A1-4379-8540-8D2874C884EB}">
      <dgm:prSet phldrT="[Text]"/>
      <dgm:spPr/>
      <dgm:t>
        <a:bodyPr/>
        <a:lstStyle/>
        <a:p>
          <a:r>
            <a:rPr lang="en-GB" dirty="0"/>
            <a:t>A fair modelling process</a:t>
          </a:r>
        </a:p>
      </dgm:t>
    </dgm:pt>
    <dgm:pt modelId="{87603CFF-10B1-4CE6-ACA2-A1034F97F8FF}" type="parTrans" cxnId="{105731E7-30A8-4AAE-8339-F026B3ED8459}">
      <dgm:prSet/>
      <dgm:spPr/>
      <dgm:t>
        <a:bodyPr/>
        <a:lstStyle/>
        <a:p>
          <a:endParaRPr lang="en-GB"/>
        </a:p>
      </dgm:t>
    </dgm:pt>
    <dgm:pt modelId="{5E8D6269-9EE0-46BD-BDD7-F11A2CD546E4}" type="sibTrans" cxnId="{105731E7-30A8-4AAE-8339-F026B3ED8459}">
      <dgm:prSet/>
      <dgm:spPr/>
      <dgm:t>
        <a:bodyPr/>
        <a:lstStyle/>
        <a:p>
          <a:endParaRPr lang="en-GB"/>
        </a:p>
      </dgm:t>
    </dgm:pt>
    <dgm:pt modelId="{D7213826-C713-45E0-916C-D72820EDFB07}" type="pres">
      <dgm:prSet presAssocID="{507ACE20-B5C9-41B7-A84E-4ACF76EEC9A5}" presName="Name0" presStyleCnt="0">
        <dgm:presLayoutVars>
          <dgm:dir/>
          <dgm:resizeHandles val="exact"/>
        </dgm:presLayoutVars>
      </dgm:prSet>
      <dgm:spPr/>
    </dgm:pt>
    <dgm:pt modelId="{7458AFED-1CFE-46E4-92DF-D5D47F3F6AF8}" type="pres">
      <dgm:prSet presAssocID="{C0FB4FD9-6FC3-44F9-9E21-5202D59F1BAF}" presName="node" presStyleLbl="node1" presStyleIdx="0" presStyleCnt="4">
        <dgm:presLayoutVars>
          <dgm:bulletEnabled val="1"/>
        </dgm:presLayoutVars>
      </dgm:prSet>
      <dgm:spPr/>
    </dgm:pt>
    <dgm:pt modelId="{F0B9723E-3477-4759-9097-E313BE5BD0B5}" type="pres">
      <dgm:prSet presAssocID="{778DFB68-0D2F-4243-9887-96325A9A659C}" presName="sibTrans" presStyleLbl="sibTrans2D1" presStyleIdx="0" presStyleCnt="3"/>
      <dgm:spPr/>
    </dgm:pt>
    <dgm:pt modelId="{4970A0D1-B874-4030-B100-ECA335B88D66}" type="pres">
      <dgm:prSet presAssocID="{778DFB68-0D2F-4243-9887-96325A9A659C}" presName="connectorText" presStyleLbl="sibTrans2D1" presStyleIdx="0" presStyleCnt="3"/>
      <dgm:spPr/>
    </dgm:pt>
    <dgm:pt modelId="{CF8EAA59-4452-4940-BBA4-99D416B6F17E}" type="pres">
      <dgm:prSet presAssocID="{89091670-847E-431B-B27F-594906260A00}" presName="node" presStyleLbl="node1" presStyleIdx="1" presStyleCnt="4">
        <dgm:presLayoutVars>
          <dgm:bulletEnabled val="1"/>
        </dgm:presLayoutVars>
      </dgm:prSet>
      <dgm:spPr/>
    </dgm:pt>
    <dgm:pt modelId="{EA2C86FC-0382-4199-9F68-8FD22A03611A}" type="pres">
      <dgm:prSet presAssocID="{1932518B-2384-4A54-8B45-34B164E7C004}" presName="sibTrans" presStyleLbl="sibTrans2D1" presStyleIdx="1" presStyleCnt="3"/>
      <dgm:spPr/>
    </dgm:pt>
    <dgm:pt modelId="{17C10415-F90A-43EE-B364-AC539B8BA9A8}" type="pres">
      <dgm:prSet presAssocID="{1932518B-2384-4A54-8B45-34B164E7C004}" presName="connectorText" presStyleLbl="sibTrans2D1" presStyleIdx="1" presStyleCnt="3"/>
      <dgm:spPr/>
    </dgm:pt>
    <dgm:pt modelId="{E57936A5-C183-4DD2-B712-504D8C140C79}" type="pres">
      <dgm:prSet presAssocID="{D2EFA327-9670-42CD-8300-679C10D11FBF}" presName="node" presStyleLbl="node1" presStyleIdx="2" presStyleCnt="4">
        <dgm:presLayoutVars>
          <dgm:bulletEnabled val="1"/>
        </dgm:presLayoutVars>
      </dgm:prSet>
      <dgm:spPr/>
    </dgm:pt>
    <dgm:pt modelId="{D62DC79C-6126-44C6-9D8E-19C0E35F95E4}" type="pres">
      <dgm:prSet presAssocID="{C07CB838-5469-43E1-8114-3EC7AAC73B44}" presName="sibTrans" presStyleLbl="sibTrans2D1" presStyleIdx="2" presStyleCnt="3"/>
      <dgm:spPr/>
    </dgm:pt>
    <dgm:pt modelId="{3A75A43E-1CA0-474F-B5BF-F0ACF9412512}" type="pres">
      <dgm:prSet presAssocID="{C07CB838-5469-43E1-8114-3EC7AAC73B44}" presName="connectorText" presStyleLbl="sibTrans2D1" presStyleIdx="2" presStyleCnt="3"/>
      <dgm:spPr/>
    </dgm:pt>
    <dgm:pt modelId="{B71B41BA-F9D4-48C3-8EA4-399959127BE3}" type="pres">
      <dgm:prSet presAssocID="{9EA4E2C4-C0A1-4379-8540-8D2874C884EB}" presName="node" presStyleLbl="node1" presStyleIdx="3" presStyleCnt="4">
        <dgm:presLayoutVars>
          <dgm:bulletEnabled val="1"/>
        </dgm:presLayoutVars>
      </dgm:prSet>
      <dgm:spPr/>
    </dgm:pt>
  </dgm:ptLst>
  <dgm:cxnLst>
    <dgm:cxn modelId="{8C1DA602-F32B-45A9-9EA5-180B612DB99B}" type="presOf" srcId="{C0FB4FD9-6FC3-44F9-9E21-5202D59F1BAF}" destId="{7458AFED-1CFE-46E4-92DF-D5D47F3F6AF8}" srcOrd="0" destOrd="0" presId="urn:microsoft.com/office/officeart/2005/8/layout/process1"/>
    <dgm:cxn modelId="{59561530-DEDE-4BBB-B8DC-900367E3800D}" type="presOf" srcId="{1932518B-2384-4A54-8B45-34B164E7C004}" destId="{17C10415-F90A-43EE-B364-AC539B8BA9A8}" srcOrd="1" destOrd="0" presId="urn:microsoft.com/office/officeart/2005/8/layout/process1"/>
    <dgm:cxn modelId="{70D04136-E0DE-415D-8869-7B31D1BC14E0}" srcId="{507ACE20-B5C9-41B7-A84E-4ACF76EEC9A5}" destId="{89091670-847E-431B-B27F-594906260A00}" srcOrd="1" destOrd="0" parTransId="{2012CDF7-F18C-48FB-A6DD-913E68F66122}" sibTransId="{1932518B-2384-4A54-8B45-34B164E7C004}"/>
    <dgm:cxn modelId="{0659CF51-A228-4F90-89A6-DBCEC2BB3F2B}" srcId="{507ACE20-B5C9-41B7-A84E-4ACF76EEC9A5}" destId="{D2EFA327-9670-42CD-8300-679C10D11FBF}" srcOrd="2" destOrd="0" parTransId="{412E28F6-893D-47FE-B5B0-815B58CC7FD8}" sibTransId="{C07CB838-5469-43E1-8114-3EC7AAC73B44}"/>
    <dgm:cxn modelId="{E6F32C76-7458-438B-AFEA-A4BB0C010E1A}" type="presOf" srcId="{89091670-847E-431B-B27F-594906260A00}" destId="{CF8EAA59-4452-4940-BBA4-99D416B6F17E}" srcOrd="0" destOrd="0" presId="urn:microsoft.com/office/officeart/2005/8/layout/process1"/>
    <dgm:cxn modelId="{00FC5658-A89C-4459-A8DD-BA211C66E863}" type="presOf" srcId="{507ACE20-B5C9-41B7-A84E-4ACF76EEC9A5}" destId="{D7213826-C713-45E0-916C-D72820EDFB07}" srcOrd="0" destOrd="0" presId="urn:microsoft.com/office/officeart/2005/8/layout/process1"/>
    <dgm:cxn modelId="{7A138759-D80B-4BD7-8634-6C50999348B9}" type="presOf" srcId="{778DFB68-0D2F-4243-9887-96325A9A659C}" destId="{F0B9723E-3477-4759-9097-E313BE5BD0B5}" srcOrd="0" destOrd="0" presId="urn:microsoft.com/office/officeart/2005/8/layout/process1"/>
    <dgm:cxn modelId="{166C9E7F-2B84-47F6-B7DF-9AA6C1426CF3}" type="presOf" srcId="{C07CB838-5469-43E1-8114-3EC7AAC73B44}" destId="{3A75A43E-1CA0-474F-B5BF-F0ACF9412512}" srcOrd="1" destOrd="0" presId="urn:microsoft.com/office/officeart/2005/8/layout/process1"/>
    <dgm:cxn modelId="{8BAA31B0-F3BC-4E07-B290-CAE983BD483E}" type="presOf" srcId="{778DFB68-0D2F-4243-9887-96325A9A659C}" destId="{4970A0D1-B874-4030-B100-ECA335B88D66}" srcOrd="1" destOrd="0" presId="urn:microsoft.com/office/officeart/2005/8/layout/process1"/>
    <dgm:cxn modelId="{D9BC09B5-E713-48EA-996A-03B137618B2E}" type="presOf" srcId="{D2EFA327-9670-42CD-8300-679C10D11FBF}" destId="{E57936A5-C183-4DD2-B712-504D8C140C79}" srcOrd="0" destOrd="0" presId="urn:microsoft.com/office/officeart/2005/8/layout/process1"/>
    <dgm:cxn modelId="{E0C741BC-C8F5-4D05-9CF6-0647FE27E025}" type="presOf" srcId="{9EA4E2C4-C0A1-4379-8540-8D2874C884EB}" destId="{B71B41BA-F9D4-48C3-8EA4-399959127BE3}" srcOrd="0" destOrd="0" presId="urn:microsoft.com/office/officeart/2005/8/layout/process1"/>
    <dgm:cxn modelId="{D2D750C8-2F58-422E-8468-BC83D0690E24}" srcId="{507ACE20-B5C9-41B7-A84E-4ACF76EEC9A5}" destId="{C0FB4FD9-6FC3-44F9-9E21-5202D59F1BAF}" srcOrd="0" destOrd="0" parTransId="{716CDBA9-9399-4C2D-A972-64824EF9D678}" sibTransId="{778DFB68-0D2F-4243-9887-96325A9A659C}"/>
    <dgm:cxn modelId="{097F46E1-E06F-4F3C-95B1-A4EBF2EB490A}" type="presOf" srcId="{1932518B-2384-4A54-8B45-34B164E7C004}" destId="{EA2C86FC-0382-4199-9F68-8FD22A03611A}" srcOrd="0" destOrd="0" presId="urn:microsoft.com/office/officeart/2005/8/layout/process1"/>
    <dgm:cxn modelId="{105731E7-30A8-4AAE-8339-F026B3ED8459}" srcId="{507ACE20-B5C9-41B7-A84E-4ACF76EEC9A5}" destId="{9EA4E2C4-C0A1-4379-8540-8D2874C884EB}" srcOrd="3" destOrd="0" parTransId="{87603CFF-10B1-4CE6-ACA2-A1034F97F8FF}" sibTransId="{5E8D6269-9EE0-46BD-BDD7-F11A2CD546E4}"/>
    <dgm:cxn modelId="{00888EF9-1B07-40CD-874E-74CA2A934A98}" type="presOf" srcId="{C07CB838-5469-43E1-8114-3EC7AAC73B44}" destId="{D62DC79C-6126-44C6-9D8E-19C0E35F95E4}" srcOrd="0" destOrd="0" presId="urn:microsoft.com/office/officeart/2005/8/layout/process1"/>
    <dgm:cxn modelId="{24B562CD-79CE-4D1D-BD0F-18FAF0CA2B66}" type="presParOf" srcId="{D7213826-C713-45E0-916C-D72820EDFB07}" destId="{7458AFED-1CFE-46E4-92DF-D5D47F3F6AF8}" srcOrd="0" destOrd="0" presId="urn:microsoft.com/office/officeart/2005/8/layout/process1"/>
    <dgm:cxn modelId="{13D22324-1E80-41D2-BA1E-F4C869C5E901}" type="presParOf" srcId="{D7213826-C713-45E0-916C-D72820EDFB07}" destId="{F0B9723E-3477-4759-9097-E313BE5BD0B5}" srcOrd="1" destOrd="0" presId="urn:microsoft.com/office/officeart/2005/8/layout/process1"/>
    <dgm:cxn modelId="{0AACD17C-69E6-4617-A747-48DD57EFE16C}" type="presParOf" srcId="{F0B9723E-3477-4759-9097-E313BE5BD0B5}" destId="{4970A0D1-B874-4030-B100-ECA335B88D66}" srcOrd="0" destOrd="0" presId="urn:microsoft.com/office/officeart/2005/8/layout/process1"/>
    <dgm:cxn modelId="{52C36F8E-DC68-4090-B2E6-C191D24C6DE3}" type="presParOf" srcId="{D7213826-C713-45E0-916C-D72820EDFB07}" destId="{CF8EAA59-4452-4940-BBA4-99D416B6F17E}" srcOrd="2" destOrd="0" presId="urn:microsoft.com/office/officeart/2005/8/layout/process1"/>
    <dgm:cxn modelId="{CEC2E199-220D-4261-9741-22D90B400E40}" type="presParOf" srcId="{D7213826-C713-45E0-916C-D72820EDFB07}" destId="{EA2C86FC-0382-4199-9F68-8FD22A03611A}" srcOrd="3" destOrd="0" presId="urn:microsoft.com/office/officeart/2005/8/layout/process1"/>
    <dgm:cxn modelId="{A9926CE7-1F20-469C-B5FF-DBABAA85B65F}" type="presParOf" srcId="{EA2C86FC-0382-4199-9F68-8FD22A03611A}" destId="{17C10415-F90A-43EE-B364-AC539B8BA9A8}" srcOrd="0" destOrd="0" presId="urn:microsoft.com/office/officeart/2005/8/layout/process1"/>
    <dgm:cxn modelId="{C3E0CA0E-0116-41D7-8AC0-9A8D7750BEF0}" type="presParOf" srcId="{D7213826-C713-45E0-916C-D72820EDFB07}" destId="{E57936A5-C183-4DD2-B712-504D8C140C79}" srcOrd="4" destOrd="0" presId="urn:microsoft.com/office/officeart/2005/8/layout/process1"/>
    <dgm:cxn modelId="{65C3CDE3-9E10-4DAB-862D-EA5CF66799E5}" type="presParOf" srcId="{D7213826-C713-45E0-916C-D72820EDFB07}" destId="{D62DC79C-6126-44C6-9D8E-19C0E35F95E4}" srcOrd="5" destOrd="0" presId="urn:microsoft.com/office/officeart/2005/8/layout/process1"/>
    <dgm:cxn modelId="{0121109A-45D1-4250-97C5-E0119BFB4184}" type="presParOf" srcId="{D62DC79C-6126-44C6-9D8E-19C0E35F95E4}" destId="{3A75A43E-1CA0-474F-B5BF-F0ACF9412512}" srcOrd="0" destOrd="0" presId="urn:microsoft.com/office/officeart/2005/8/layout/process1"/>
    <dgm:cxn modelId="{1A40E98E-36E6-4CFD-8200-E85269DF8DF6}" type="presParOf" srcId="{D7213826-C713-45E0-916C-D72820EDFB07}" destId="{B71B41BA-F9D4-48C3-8EA4-399959127BE3}"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07ACE20-B5C9-41B7-A84E-4ACF76EEC9A5}" type="doc">
      <dgm:prSet loTypeId="urn:microsoft.com/office/officeart/2005/8/layout/process1" loCatId="process" qsTypeId="urn:microsoft.com/office/officeart/2005/8/quickstyle/simple1" qsCatId="simple" csTypeId="urn:microsoft.com/office/officeart/2005/8/colors/accent1_2" csCatId="accent1" phldr="1"/>
      <dgm:spPr/>
    </dgm:pt>
    <dgm:pt modelId="{C0FB4FD9-6FC3-44F9-9E21-5202D59F1BAF}">
      <dgm:prSet phldrT="[Text]"/>
      <dgm:spPr>
        <a:solidFill>
          <a:schemeClr val="accent6">
            <a:lumMod val="75000"/>
          </a:schemeClr>
        </a:solidFill>
      </dgm:spPr>
      <dgm:t>
        <a:bodyPr/>
        <a:lstStyle/>
        <a:p>
          <a:r>
            <a:rPr lang="en-GB" dirty="0"/>
            <a:t>A fair and relevant measurement</a:t>
          </a:r>
        </a:p>
      </dgm:t>
    </dgm:pt>
    <dgm:pt modelId="{716CDBA9-9399-4C2D-A972-64824EF9D678}" type="parTrans" cxnId="{D2D750C8-2F58-422E-8468-BC83D0690E24}">
      <dgm:prSet/>
      <dgm:spPr/>
      <dgm:t>
        <a:bodyPr/>
        <a:lstStyle/>
        <a:p>
          <a:endParaRPr lang="en-GB"/>
        </a:p>
      </dgm:t>
    </dgm:pt>
    <dgm:pt modelId="{778DFB68-0D2F-4243-9887-96325A9A659C}" type="sibTrans" cxnId="{D2D750C8-2F58-422E-8468-BC83D0690E24}">
      <dgm:prSet/>
      <dgm:spPr/>
      <dgm:t>
        <a:bodyPr/>
        <a:lstStyle/>
        <a:p>
          <a:endParaRPr lang="en-GB"/>
        </a:p>
      </dgm:t>
    </dgm:pt>
    <dgm:pt modelId="{89091670-847E-431B-B27F-594906260A00}">
      <dgm:prSet phldrT="[Text]"/>
      <dgm:spPr/>
      <dgm:t>
        <a:bodyPr/>
        <a:lstStyle/>
        <a:p>
          <a:r>
            <a:rPr lang="en-GB" dirty="0"/>
            <a:t>An unbiased experiment</a:t>
          </a:r>
        </a:p>
      </dgm:t>
    </dgm:pt>
    <dgm:pt modelId="{2012CDF7-F18C-48FB-A6DD-913E68F66122}" type="parTrans" cxnId="{70D04136-E0DE-415D-8869-7B31D1BC14E0}">
      <dgm:prSet/>
      <dgm:spPr/>
      <dgm:t>
        <a:bodyPr/>
        <a:lstStyle/>
        <a:p>
          <a:endParaRPr lang="en-GB"/>
        </a:p>
      </dgm:t>
    </dgm:pt>
    <dgm:pt modelId="{1932518B-2384-4A54-8B45-34B164E7C004}" type="sibTrans" cxnId="{70D04136-E0DE-415D-8869-7B31D1BC14E0}">
      <dgm:prSet/>
      <dgm:spPr/>
      <dgm:t>
        <a:bodyPr/>
        <a:lstStyle/>
        <a:p>
          <a:endParaRPr lang="en-GB"/>
        </a:p>
      </dgm:t>
    </dgm:pt>
    <dgm:pt modelId="{D2EFA327-9670-42CD-8300-679C10D11FBF}">
      <dgm:prSet phldrT="[Text]"/>
      <dgm:spPr/>
      <dgm:t>
        <a:bodyPr/>
        <a:lstStyle/>
        <a:p>
          <a:r>
            <a:rPr lang="en-GB" dirty="0"/>
            <a:t>A design that lets you model what you need</a:t>
          </a:r>
        </a:p>
      </dgm:t>
    </dgm:pt>
    <dgm:pt modelId="{412E28F6-893D-47FE-B5B0-815B58CC7FD8}" type="parTrans" cxnId="{0659CF51-A228-4F90-89A6-DBCEC2BB3F2B}">
      <dgm:prSet/>
      <dgm:spPr/>
      <dgm:t>
        <a:bodyPr/>
        <a:lstStyle/>
        <a:p>
          <a:endParaRPr lang="en-GB"/>
        </a:p>
      </dgm:t>
    </dgm:pt>
    <dgm:pt modelId="{C07CB838-5469-43E1-8114-3EC7AAC73B44}" type="sibTrans" cxnId="{0659CF51-A228-4F90-89A6-DBCEC2BB3F2B}">
      <dgm:prSet/>
      <dgm:spPr/>
      <dgm:t>
        <a:bodyPr/>
        <a:lstStyle/>
        <a:p>
          <a:endParaRPr lang="en-GB"/>
        </a:p>
      </dgm:t>
    </dgm:pt>
    <dgm:pt modelId="{9EA4E2C4-C0A1-4379-8540-8D2874C884EB}">
      <dgm:prSet phldrT="[Text]"/>
      <dgm:spPr/>
      <dgm:t>
        <a:bodyPr/>
        <a:lstStyle/>
        <a:p>
          <a:r>
            <a:rPr lang="en-GB" dirty="0"/>
            <a:t>A fair modelling process</a:t>
          </a:r>
        </a:p>
      </dgm:t>
    </dgm:pt>
    <dgm:pt modelId="{87603CFF-10B1-4CE6-ACA2-A1034F97F8FF}" type="parTrans" cxnId="{105731E7-30A8-4AAE-8339-F026B3ED8459}">
      <dgm:prSet/>
      <dgm:spPr/>
      <dgm:t>
        <a:bodyPr/>
        <a:lstStyle/>
        <a:p>
          <a:endParaRPr lang="en-GB"/>
        </a:p>
      </dgm:t>
    </dgm:pt>
    <dgm:pt modelId="{5E8D6269-9EE0-46BD-BDD7-F11A2CD546E4}" type="sibTrans" cxnId="{105731E7-30A8-4AAE-8339-F026B3ED8459}">
      <dgm:prSet/>
      <dgm:spPr/>
      <dgm:t>
        <a:bodyPr/>
        <a:lstStyle/>
        <a:p>
          <a:endParaRPr lang="en-GB"/>
        </a:p>
      </dgm:t>
    </dgm:pt>
    <dgm:pt modelId="{D7213826-C713-45E0-916C-D72820EDFB07}" type="pres">
      <dgm:prSet presAssocID="{507ACE20-B5C9-41B7-A84E-4ACF76EEC9A5}" presName="Name0" presStyleCnt="0">
        <dgm:presLayoutVars>
          <dgm:dir/>
          <dgm:resizeHandles val="exact"/>
        </dgm:presLayoutVars>
      </dgm:prSet>
      <dgm:spPr/>
    </dgm:pt>
    <dgm:pt modelId="{7458AFED-1CFE-46E4-92DF-D5D47F3F6AF8}" type="pres">
      <dgm:prSet presAssocID="{C0FB4FD9-6FC3-44F9-9E21-5202D59F1BAF}" presName="node" presStyleLbl="node1" presStyleIdx="0" presStyleCnt="4">
        <dgm:presLayoutVars>
          <dgm:bulletEnabled val="1"/>
        </dgm:presLayoutVars>
      </dgm:prSet>
      <dgm:spPr/>
    </dgm:pt>
    <dgm:pt modelId="{F0B9723E-3477-4759-9097-E313BE5BD0B5}" type="pres">
      <dgm:prSet presAssocID="{778DFB68-0D2F-4243-9887-96325A9A659C}" presName="sibTrans" presStyleLbl="sibTrans2D1" presStyleIdx="0" presStyleCnt="3"/>
      <dgm:spPr/>
    </dgm:pt>
    <dgm:pt modelId="{4970A0D1-B874-4030-B100-ECA335B88D66}" type="pres">
      <dgm:prSet presAssocID="{778DFB68-0D2F-4243-9887-96325A9A659C}" presName="connectorText" presStyleLbl="sibTrans2D1" presStyleIdx="0" presStyleCnt="3"/>
      <dgm:spPr/>
    </dgm:pt>
    <dgm:pt modelId="{CF8EAA59-4452-4940-BBA4-99D416B6F17E}" type="pres">
      <dgm:prSet presAssocID="{89091670-847E-431B-B27F-594906260A00}" presName="node" presStyleLbl="node1" presStyleIdx="1" presStyleCnt="4">
        <dgm:presLayoutVars>
          <dgm:bulletEnabled val="1"/>
        </dgm:presLayoutVars>
      </dgm:prSet>
      <dgm:spPr/>
    </dgm:pt>
    <dgm:pt modelId="{EA2C86FC-0382-4199-9F68-8FD22A03611A}" type="pres">
      <dgm:prSet presAssocID="{1932518B-2384-4A54-8B45-34B164E7C004}" presName="sibTrans" presStyleLbl="sibTrans2D1" presStyleIdx="1" presStyleCnt="3"/>
      <dgm:spPr/>
    </dgm:pt>
    <dgm:pt modelId="{17C10415-F90A-43EE-B364-AC539B8BA9A8}" type="pres">
      <dgm:prSet presAssocID="{1932518B-2384-4A54-8B45-34B164E7C004}" presName="connectorText" presStyleLbl="sibTrans2D1" presStyleIdx="1" presStyleCnt="3"/>
      <dgm:spPr/>
    </dgm:pt>
    <dgm:pt modelId="{E57936A5-C183-4DD2-B712-504D8C140C79}" type="pres">
      <dgm:prSet presAssocID="{D2EFA327-9670-42CD-8300-679C10D11FBF}" presName="node" presStyleLbl="node1" presStyleIdx="2" presStyleCnt="4">
        <dgm:presLayoutVars>
          <dgm:bulletEnabled val="1"/>
        </dgm:presLayoutVars>
      </dgm:prSet>
      <dgm:spPr/>
    </dgm:pt>
    <dgm:pt modelId="{D62DC79C-6126-44C6-9D8E-19C0E35F95E4}" type="pres">
      <dgm:prSet presAssocID="{C07CB838-5469-43E1-8114-3EC7AAC73B44}" presName="sibTrans" presStyleLbl="sibTrans2D1" presStyleIdx="2" presStyleCnt="3"/>
      <dgm:spPr/>
    </dgm:pt>
    <dgm:pt modelId="{3A75A43E-1CA0-474F-B5BF-F0ACF9412512}" type="pres">
      <dgm:prSet presAssocID="{C07CB838-5469-43E1-8114-3EC7AAC73B44}" presName="connectorText" presStyleLbl="sibTrans2D1" presStyleIdx="2" presStyleCnt="3"/>
      <dgm:spPr/>
    </dgm:pt>
    <dgm:pt modelId="{B71B41BA-F9D4-48C3-8EA4-399959127BE3}" type="pres">
      <dgm:prSet presAssocID="{9EA4E2C4-C0A1-4379-8540-8D2874C884EB}" presName="node" presStyleLbl="node1" presStyleIdx="3" presStyleCnt="4">
        <dgm:presLayoutVars>
          <dgm:bulletEnabled val="1"/>
        </dgm:presLayoutVars>
      </dgm:prSet>
      <dgm:spPr/>
    </dgm:pt>
  </dgm:ptLst>
  <dgm:cxnLst>
    <dgm:cxn modelId="{8C1DA602-F32B-45A9-9EA5-180B612DB99B}" type="presOf" srcId="{C0FB4FD9-6FC3-44F9-9E21-5202D59F1BAF}" destId="{7458AFED-1CFE-46E4-92DF-D5D47F3F6AF8}" srcOrd="0" destOrd="0" presId="urn:microsoft.com/office/officeart/2005/8/layout/process1"/>
    <dgm:cxn modelId="{59561530-DEDE-4BBB-B8DC-900367E3800D}" type="presOf" srcId="{1932518B-2384-4A54-8B45-34B164E7C004}" destId="{17C10415-F90A-43EE-B364-AC539B8BA9A8}" srcOrd="1" destOrd="0" presId="urn:microsoft.com/office/officeart/2005/8/layout/process1"/>
    <dgm:cxn modelId="{70D04136-E0DE-415D-8869-7B31D1BC14E0}" srcId="{507ACE20-B5C9-41B7-A84E-4ACF76EEC9A5}" destId="{89091670-847E-431B-B27F-594906260A00}" srcOrd="1" destOrd="0" parTransId="{2012CDF7-F18C-48FB-A6DD-913E68F66122}" sibTransId="{1932518B-2384-4A54-8B45-34B164E7C004}"/>
    <dgm:cxn modelId="{0659CF51-A228-4F90-89A6-DBCEC2BB3F2B}" srcId="{507ACE20-B5C9-41B7-A84E-4ACF76EEC9A5}" destId="{D2EFA327-9670-42CD-8300-679C10D11FBF}" srcOrd="2" destOrd="0" parTransId="{412E28F6-893D-47FE-B5B0-815B58CC7FD8}" sibTransId="{C07CB838-5469-43E1-8114-3EC7AAC73B44}"/>
    <dgm:cxn modelId="{E6F32C76-7458-438B-AFEA-A4BB0C010E1A}" type="presOf" srcId="{89091670-847E-431B-B27F-594906260A00}" destId="{CF8EAA59-4452-4940-BBA4-99D416B6F17E}" srcOrd="0" destOrd="0" presId="urn:microsoft.com/office/officeart/2005/8/layout/process1"/>
    <dgm:cxn modelId="{00FC5658-A89C-4459-A8DD-BA211C66E863}" type="presOf" srcId="{507ACE20-B5C9-41B7-A84E-4ACF76EEC9A5}" destId="{D7213826-C713-45E0-916C-D72820EDFB07}" srcOrd="0" destOrd="0" presId="urn:microsoft.com/office/officeart/2005/8/layout/process1"/>
    <dgm:cxn modelId="{7A138759-D80B-4BD7-8634-6C50999348B9}" type="presOf" srcId="{778DFB68-0D2F-4243-9887-96325A9A659C}" destId="{F0B9723E-3477-4759-9097-E313BE5BD0B5}" srcOrd="0" destOrd="0" presId="urn:microsoft.com/office/officeart/2005/8/layout/process1"/>
    <dgm:cxn modelId="{166C9E7F-2B84-47F6-B7DF-9AA6C1426CF3}" type="presOf" srcId="{C07CB838-5469-43E1-8114-3EC7AAC73B44}" destId="{3A75A43E-1CA0-474F-B5BF-F0ACF9412512}" srcOrd="1" destOrd="0" presId="urn:microsoft.com/office/officeart/2005/8/layout/process1"/>
    <dgm:cxn modelId="{8BAA31B0-F3BC-4E07-B290-CAE983BD483E}" type="presOf" srcId="{778DFB68-0D2F-4243-9887-96325A9A659C}" destId="{4970A0D1-B874-4030-B100-ECA335B88D66}" srcOrd="1" destOrd="0" presId="urn:microsoft.com/office/officeart/2005/8/layout/process1"/>
    <dgm:cxn modelId="{D9BC09B5-E713-48EA-996A-03B137618B2E}" type="presOf" srcId="{D2EFA327-9670-42CD-8300-679C10D11FBF}" destId="{E57936A5-C183-4DD2-B712-504D8C140C79}" srcOrd="0" destOrd="0" presId="urn:microsoft.com/office/officeart/2005/8/layout/process1"/>
    <dgm:cxn modelId="{E0C741BC-C8F5-4D05-9CF6-0647FE27E025}" type="presOf" srcId="{9EA4E2C4-C0A1-4379-8540-8D2874C884EB}" destId="{B71B41BA-F9D4-48C3-8EA4-399959127BE3}" srcOrd="0" destOrd="0" presId="urn:microsoft.com/office/officeart/2005/8/layout/process1"/>
    <dgm:cxn modelId="{D2D750C8-2F58-422E-8468-BC83D0690E24}" srcId="{507ACE20-B5C9-41B7-A84E-4ACF76EEC9A5}" destId="{C0FB4FD9-6FC3-44F9-9E21-5202D59F1BAF}" srcOrd="0" destOrd="0" parTransId="{716CDBA9-9399-4C2D-A972-64824EF9D678}" sibTransId="{778DFB68-0D2F-4243-9887-96325A9A659C}"/>
    <dgm:cxn modelId="{097F46E1-E06F-4F3C-95B1-A4EBF2EB490A}" type="presOf" srcId="{1932518B-2384-4A54-8B45-34B164E7C004}" destId="{EA2C86FC-0382-4199-9F68-8FD22A03611A}" srcOrd="0" destOrd="0" presId="urn:microsoft.com/office/officeart/2005/8/layout/process1"/>
    <dgm:cxn modelId="{105731E7-30A8-4AAE-8339-F026B3ED8459}" srcId="{507ACE20-B5C9-41B7-A84E-4ACF76EEC9A5}" destId="{9EA4E2C4-C0A1-4379-8540-8D2874C884EB}" srcOrd="3" destOrd="0" parTransId="{87603CFF-10B1-4CE6-ACA2-A1034F97F8FF}" sibTransId="{5E8D6269-9EE0-46BD-BDD7-F11A2CD546E4}"/>
    <dgm:cxn modelId="{00888EF9-1B07-40CD-874E-74CA2A934A98}" type="presOf" srcId="{C07CB838-5469-43E1-8114-3EC7AAC73B44}" destId="{D62DC79C-6126-44C6-9D8E-19C0E35F95E4}" srcOrd="0" destOrd="0" presId="urn:microsoft.com/office/officeart/2005/8/layout/process1"/>
    <dgm:cxn modelId="{24B562CD-79CE-4D1D-BD0F-18FAF0CA2B66}" type="presParOf" srcId="{D7213826-C713-45E0-916C-D72820EDFB07}" destId="{7458AFED-1CFE-46E4-92DF-D5D47F3F6AF8}" srcOrd="0" destOrd="0" presId="urn:microsoft.com/office/officeart/2005/8/layout/process1"/>
    <dgm:cxn modelId="{13D22324-1E80-41D2-BA1E-F4C869C5E901}" type="presParOf" srcId="{D7213826-C713-45E0-916C-D72820EDFB07}" destId="{F0B9723E-3477-4759-9097-E313BE5BD0B5}" srcOrd="1" destOrd="0" presId="urn:microsoft.com/office/officeart/2005/8/layout/process1"/>
    <dgm:cxn modelId="{0AACD17C-69E6-4617-A747-48DD57EFE16C}" type="presParOf" srcId="{F0B9723E-3477-4759-9097-E313BE5BD0B5}" destId="{4970A0D1-B874-4030-B100-ECA335B88D66}" srcOrd="0" destOrd="0" presId="urn:microsoft.com/office/officeart/2005/8/layout/process1"/>
    <dgm:cxn modelId="{52C36F8E-DC68-4090-B2E6-C191D24C6DE3}" type="presParOf" srcId="{D7213826-C713-45E0-916C-D72820EDFB07}" destId="{CF8EAA59-4452-4940-BBA4-99D416B6F17E}" srcOrd="2" destOrd="0" presId="urn:microsoft.com/office/officeart/2005/8/layout/process1"/>
    <dgm:cxn modelId="{CEC2E199-220D-4261-9741-22D90B400E40}" type="presParOf" srcId="{D7213826-C713-45E0-916C-D72820EDFB07}" destId="{EA2C86FC-0382-4199-9F68-8FD22A03611A}" srcOrd="3" destOrd="0" presId="urn:microsoft.com/office/officeart/2005/8/layout/process1"/>
    <dgm:cxn modelId="{A9926CE7-1F20-469C-B5FF-DBABAA85B65F}" type="presParOf" srcId="{EA2C86FC-0382-4199-9F68-8FD22A03611A}" destId="{17C10415-F90A-43EE-B364-AC539B8BA9A8}" srcOrd="0" destOrd="0" presId="urn:microsoft.com/office/officeart/2005/8/layout/process1"/>
    <dgm:cxn modelId="{C3E0CA0E-0116-41D7-8AC0-9A8D7750BEF0}" type="presParOf" srcId="{D7213826-C713-45E0-916C-D72820EDFB07}" destId="{E57936A5-C183-4DD2-B712-504D8C140C79}" srcOrd="4" destOrd="0" presId="urn:microsoft.com/office/officeart/2005/8/layout/process1"/>
    <dgm:cxn modelId="{65C3CDE3-9E10-4DAB-862D-EA5CF66799E5}" type="presParOf" srcId="{D7213826-C713-45E0-916C-D72820EDFB07}" destId="{D62DC79C-6126-44C6-9D8E-19C0E35F95E4}" srcOrd="5" destOrd="0" presId="urn:microsoft.com/office/officeart/2005/8/layout/process1"/>
    <dgm:cxn modelId="{0121109A-45D1-4250-97C5-E0119BFB4184}" type="presParOf" srcId="{D62DC79C-6126-44C6-9D8E-19C0E35F95E4}" destId="{3A75A43E-1CA0-474F-B5BF-F0ACF9412512}" srcOrd="0" destOrd="0" presId="urn:microsoft.com/office/officeart/2005/8/layout/process1"/>
    <dgm:cxn modelId="{1A40E98E-36E6-4CFD-8200-E85269DF8DF6}" type="presParOf" srcId="{D7213826-C713-45E0-916C-D72820EDFB07}" destId="{B71B41BA-F9D4-48C3-8EA4-399959127BE3}"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88529E0-F16F-4EDC-9FB5-30365F08122D}" type="doc">
      <dgm:prSet loTypeId="urn:microsoft.com/office/officeart/2005/8/layout/process1" loCatId="process" qsTypeId="urn:microsoft.com/office/officeart/2005/8/quickstyle/simple1" qsCatId="simple" csTypeId="urn:microsoft.com/office/officeart/2005/8/colors/accent1_2" csCatId="accent1" phldr="1"/>
      <dgm:spPr/>
    </dgm:pt>
    <dgm:pt modelId="{09398FD6-570D-47EF-BA88-709E15AD3FCA}">
      <dgm:prSet phldrT="[Text]"/>
      <dgm:spPr/>
      <dgm:t>
        <a:bodyPr/>
        <a:lstStyle/>
        <a:p>
          <a:r>
            <a:rPr lang="en-GB" dirty="0"/>
            <a:t>Buy steel</a:t>
          </a:r>
        </a:p>
      </dgm:t>
    </dgm:pt>
    <dgm:pt modelId="{0E9B7B6D-E06F-461C-A2D3-2763D6645F8D}" type="parTrans" cxnId="{E278F2F7-A6F5-402F-A8C6-43E11DBF9356}">
      <dgm:prSet/>
      <dgm:spPr/>
      <dgm:t>
        <a:bodyPr/>
        <a:lstStyle/>
        <a:p>
          <a:endParaRPr lang="en-GB"/>
        </a:p>
      </dgm:t>
    </dgm:pt>
    <dgm:pt modelId="{40100E30-042D-4763-AD53-FB4E4710E6A9}" type="sibTrans" cxnId="{E278F2F7-A6F5-402F-A8C6-43E11DBF9356}">
      <dgm:prSet/>
      <dgm:spPr/>
      <dgm:t>
        <a:bodyPr/>
        <a:lstStyle/>
        <a:p>
          <a:endParaRPr lang="en-GB"/>
        </a:p>
      </dgm:t>
    </dgm:pt>
    <dgm:pt modelId="{8BE263AA-8048-41D8-9DFD-0273BD873697}">
      <dgm:prSet phldrT="[Text]"/>
      <dgm:spPr/>
      <dgm:t>
        <a:bodyPr/>
        <a:lstStyle/>
        <a:p>
          <a:r>
            <a:rPr lang="en-GB" dirty="0"/>
            <a:t>Polish samples</a:t>
          </a:r>
        </a:p>
      </dgm:t>
    </dgm:pt>
    <dgm:pt modelId="{502EFEA3-FFE5-4576-AE2D-7A3B8D819938}" type="parTrans" cxnId="{6166968E-D38C-4DB9-A6B1-1D0E33A5EF1E}">
      <dgm:prSet/>
      <dgm:spPr/>
      <dgm:t>
        <a:bodyPr/>
        <a:lstStyle/>
        <a:p>
          <a:endParaRPr lang="en-GB"/>
        </a:p>
      </dgm:t>
    </dgm:pt>
    <dgm:pt modelId="{15E13B13-CDBD-47E2-9ED3-164F798DA111}" type="sibTrans" cxnId="{6166968E-D38C-4DB9-A6B1-1D0E33A5EF1E}">
      <dgm:prSet/>
      <dgm:spPr/>
      <dgm:t>
        <a:bodyPr/>
        <a:lstStyle/>
        <a:p>
          <a:endParaRPr lang="en-GB"/>
        </a:p>
      </dgm:t>
    </dgm:pt>
    <dgm:pt modelId="{D465B63D-FB26-4302-A6F0-17A270FA916C}">
      <dgm:prSet phldrT="[Text]"/>
      <dgm:spPr/>
      <dgm:t>
        <a:bodyPr/>
        <a:lstStyle/>
        <a:p>
          <a:r>
            <a:rPr lang="en-GB" dirty="0"/>
            <a:t>Cut in to samples</a:t>
          </a:r>
        </a:p>
      </dgm:t>
    </dgm:pt>
    <dgm:pt modelId="{30B4FCA5-080A-461B-BB24-E5C2F7581730}" type="parTrans" cxnId="{91429BDC-E590-4217-903F-E8F81F577279}">
      <dgm:prSet/>
      <dgm:spPr/>
      <dgm:t>
        <a:bodyPr/>
        <a:lstStyle/>
        <a:p>
          <a:endParaRPr lang="en-GB"/>
        </a:p>
      </dgm:t>
    </dgm:pt>
    <dgm:pt modelId="{D8C4BC62-DEA0-4B7E-B0B7-DB9945C9BE53}" type="sibTrans" cxnId="{91429BDC-E590-4217-903F-E8F81F577279}">
      <dgm:prSet/>
      <dgm:spPr/>
      <dgm:t>
        <a:bodyPr/>
        <a:lstStyle/>
        <a:p>
          <a:endParaRPr lang="en-GB"/>
        </a:p>
      </dgm:t>
    </dgm:pt>
    <dgm:pt modelId="{C3CA1E65-A014-4909-AB88-5E7F61253654}">
      <dgm:prSet phldrT="[Text]"/>
      <dgm:spPr/>
      <dgm:t>
        <a:bodyPr/>
        <a:lstStyle/>
        <a:p>
          <a:r>
            <a:rPr lang="en-GB" dirty="0"/>
            <a:t>Apply PVD coating</a:t>
          </a:r>
        </a:p>
      </dgm:t>
    </dgm:pt>
    <dgm:pt modelId="{6234F850-0898-4D4C-90F9-01C92C229B7F}" type="parTrans" cxnId="{6D065C66-E18C-48E1-8D25-699522B88349}">
      <dgm:prSet/>
      <dgm:spPr/>
      <dgm:t>
        <a:bodyPr/>
        <a:lstStyle/>
        <a:p>
          <a:endParaRPr lang="en-GB"/>
        </a:p>
      </dgm:t>
    </dgm:pt>
    <dgm:pt modelId="{BCF909E6-FE7C-4F48-8016-4865A7379D5A}" type="sibTrans" cxnId="{6D065C66-E18C-48E1-8D25-699522B88349}">
      <dgm:prSet/>
      <dgm:spPr/>
      <dgm:t>
        <a:bodyPr/>
        <a:lstStyle/>
        <a:p>
          <a:endParaRPr lang="en-GB"/>
        </a:p>
      </dgm:t>
    </dgm:pt>
    <dgm:pt modelId="{1D770CC7-5BDE-4022-BF3C-0BB3C7989396}">
      <dgm:prSet phldrT="[Text]"/>
      <dgm:spPr/>
      <dgm:t>
        <a:bodyPr/>
        <a:lstStyle/>
        <a:p>
          <a:r>
            <a:rPr lang="en-GB" dirty="0"/>
            <a:t>Wear test</a:t>
          </a:r>
        </a:p>
      </dgm:t>
    </dgm:pt>
    <dgm:pt modelId="{851FA882-D2CA-4A58-B843-9DD795767908}" type="parTrans" cxnId="{B2BE7AE2-8472-4710-B85C-7E5F1AF1E9A9}">
      <dgm:prSet/>
      <dgm:spPr/>
      <dgm:t>
        <a:bodyPr/>
        <a:lstStyle/>
        <a:p>
          <a:endParaRPr lang="en-GB"/>
        </a:p>
      </dgm:t>
    </dgm:pt>
    <dgm:pt modelId="{6310A64F-12D2-43DA-BD43-35ACA674DF9B}" type="sibTrans" cxnId="{B2BE7AE2-8472-4710-B85C-7E5F1AF1E9A9}">
      <dgm:prSet/>
      <dgm:spPr/>
      <dgm:t>
        <a:bodyPr/>
        <a:lstStyle/>
        <a:p>
          <a:endParaRPr lang="en-GB"/>
        </a:p>
      </dgm:t>
    </dgm:pt>
    <dgm:pt modelId="{C0AA3472-59D5-40F5-A286-1EDD3FACB73B}">
      <dgm:prSet phldrT="[Text]"/>
      <dgm:spPr/>
      <dgm:t>
        <a:bodyPr/>
        <a:lstStyle/>
        <a:p>
          <a:r>
            <a:rPr lang="en-GB" dirty="0"/>
            <a:t>Process data</a:t>
          </a:r>
        </a:p>
      </dgm:t>
    </dgm:pt>
    <dgm:pt modelId="{BF9F854C-8E50-482C-B009-1B5D514B98AB}" type="parTrans" cxnId="{BBE8D3E2-A9DC-404E-BDCD-81AC477F44FE}">
      <dgm:prSet/>
      <dgm:spPr/>
      <dgm:t>
        <a:bodyPr/>
        <a:lstStyle/>
        <a:p>
          <a:endParaRPr lang="en-GB"/>
        </a:p>
      </dgm:t>
    </dgm:pt>
    <dgm:pt modelId="{5B237208-AD22-4739-B5BA-AA613C48CCC8}" type="sibTrans" cxnId="{BBE8D3E2-A9DC-404E-BDCD-81AC477F44FE}">
      <dgm:prSet/>
      <dgm:spPr/>
      <dgm:t>
        <a:bodyPr/>
        <a:lstStyle/>
        <a:p>
          <a:endParaRPr lang="en-GB"/>
        </a:p>
      </dgm:t>
    </dgm:pt>
    <dgm:pt modelId="{D8AABE5C-F8C9-4FAE-9B66-7DAE35FD5DFC}" type="pres">
      <dgm:prSet presAssocID="{688529E0-F16F-4EDC-9FB5-30365F08122D}" presName="Name0" presStyleCnt="0">
        <dgm:presLayoutVars>
          <dgm:dir/>
          <dgm:resizeHandles val="exact"/>
        </dgm:presLayoutVars>
      </dgm:prSet>
      <dgm:spPr/>
    </dgm:pt>
    <dgm:pt modelId="{856CD70B-F465-4DF6-9D85-700B69535294}" type="pres">
      <dgm:prSet presAssocID="{09398FD6-570D-47EF-BA88-709E15AD3FCA}" presName="node" presStyleLbl="node1" presStyleIdx="0" presStyleCnt="6">
        <dgm:presLayoutVars>
          <dgm:bulletEnabled val="1"/>
        </dgm:presLayoutVars>
      </dgm:prSet>
      <dgm:spPr/>
    </dgm:pt>
    <dgm:pt modelId="{199F724D-D564-4F4E-97DE-59AB3684E0F9}" type="pres">
      <dgm:prSet presAssocID="{40100E30-042D-4763-AD53-FB4E4710E6A9}" presName="sibTrans" presStyleLbl="sibTrans2D1" presStyleIdx="0" presStyleCnt="5"/>
      <dgm:spPr/>
    </dgm:pt>
    <dgm:pt modelId="{C5FB2864-17DA-40A0-A512-7EDBFD18B50B}" type="pres">
      <dgm:prSet presAssocID="{40100E30-042D-4763-AD53-FB4E4710E6A9}" presName="connectorText" presStyleLbl="sibTrans2D1" presStyleIdx="0" presStyleCnt="5"/>
      <dgm:spPr/>
    </dgm:pt>
    <dgm:pt modelId="{49908FC6-C2A5-4B08-907D-FBFD8DD644F6}" type="pres">
      <dgm:prSet presAssocID="{D465B63D-FB26-4302-A6F0-17A270FA916C}" presName="node" presStyleLbl="node1" presStyleIdx="1" presStyleCnt="6">
        <dgm:presLayoutVars>
          <dgm:bulletEnabled val="1"/>
        </dgm:presLayoutVars>
      </dgm:prSet>
      <dgm:spPr/>
    </dgm:pt>
    <dgm:pt modelId="{47B47323-7013-44B4-846C-B9F1F3B76E10}" type="pres">
      <dgm:prSet presAssocID="{D8C4BC62-DEA0-4B7E-B0B7-DB9945C9BE53}" presName="sibTrans" presStyleLbl="sibTrans2D1" presStyleIdx="1" presStyleCnt="5"/>
      <dgm:spPr/>
    </dgm:pt>
    <dgm:pt modelId="{EE9B3AE9-86AB-4B4B-9CD8-1B169A5548CF}" type="pres">
      <dgm:prSet presAssocID="{D8C4BC62-DEA0-4B7E-B0B7-DB9945C9BE53}" presName="connectorText" presStyleLbl="sibTrans2D1" presStyleIdx="1" presStyleCnt="5"/>
      <dgm:spPr/>
    </dgm:pt>
    <dgm:pt modelId="{5A940E2F-012E-4A58-AD25-98789F41FA21}" type="pres">
      <dgm:prSet presAssocID="{8BE263AA-8048-41D8-9DFD-0273BD873697}" presName="node" presStyleLbl="node1" presStyleIdx="2" presStyleCnt="6">
        <dgm:presLayoutVars>
          <dgm:bulletEnabled val="1"/>
        </dgm:presLayoutVars>
      </dgm:prSet>
      <dgm:spPr/>
    </dgm:pt>
    <dgm:pt modelId="{44DA2CC6-B7E4-46C0-8DAD-4797F4EC323E}" type="pres">
      <dgm:prSet presAssocID="{15E13B13-CDBD-47E2-9ED3-164F798DA111}" presName="sibTrans" presStyleLbl="sibTrans2D1" presStyleIdx="2" presStyleCnt="5"/>
      <dgm:spPr/>
    </dgm:pt>
    <dgm:pt modelId="{1D3993B1-54F5-40DD-943E-AEC7C58DBE04}" type="pres">
      <dgm:prSet presAssocID="{15E13B13-CDBD-47E2-9ED3-164F798DA111}" presName="connectorText" presStyleLbl="sibTrans2D1" presStyleIdx="2" presStyleCnt="5"/>
      <dgm:spPr/>
    </dgm:pt>
    <dgm:pt modelId="{81A4C44B-B72D-40D7-A5B8-7BD141757990}" type="pres">
      <dgm:prSet presAssocID="{C3CA1E65-A014-4909-AB88-5E7F61253654}" presName="node" presStyleLbl="node1" presStyleIdx="3" presStyleCnt="6">
        <dgm:presLayoutVars>
          <dgm:bulletEnabled val="1"/>
        </dgm:presLayoutVars>
      </dgm:prSet>
      <dgm:spPr/>
    </dgm:pt>
    <dgm:pt modelId="{8FF1D54E-C074-4143-BE7D-74F11A0B51A0}" type="pres">
      <dgm:prSet presAssocID="{BCF909E6-FE7C-4F48-8016-4865A7379D5A}" presName="sibTrans" presStyleLbl="sibTrans2D1" presStyleIdx="3" presStyleCnt="5"/>
      <dgm:spPr/>
    </dgm:pt>
    <dgm:pt modelId="{521E6E3D-0715-470F-8752-D6D766050031}" type="pres">
      <dgm:prSet presAssocID="{BCF909E6-FE7C-4F48-8016-4865A7379D5A}" presName="connectorText" presStyleLbl="sibTrans2D1" presStyleIdx="3" presStyleCnt="5"/>
      <dgm:spPr/>
    </dgm:pt>
    <dgm:pt modelId="{63F69956-E108-48B0-B2F1-318422A22F29}" type="pres">
      <dgm:prSet presAssocID="{1D770CC7-5BDE-4022-BF3C-0BB3C7989396}" presName="node" presStyleLbl="node1" presStyleIdx="4" presStyleCnt="6">
        <dgm:presLayoutVars>
          <dgm:bulletEnabled val="1"/>
        </dgm:presLayoutVars>
      </dgm:prSet>
      <dgm:spPr/>
    </dgm:pt>
    <dgm:pt modelId="{76AC6318-2927-4208-B64E-5169B3049221}" type="pres">
      <dgm:prSet presAssocID="{6310A64F-12D2-43DA-BD43-35ACA674DF9B}" presName="sibTrans" presStyleLbl="sibTrans2D1" presStyleIdx="4" presStyleCnt="5"/>
      <dgm:spPr/>
    </dgm:pt>
    <dgm:pt modelId="{CCB1E3D3-5581-4968-9E4B-666F3FC4EEEE}" type="pres">
      <dgm:prSet presAssocID="{6310A64F-12D2-43DA-BD43-35ACA674DF9B}" presName="connectorText" presStyleLbl="sibTrans2D1" presStyleIdx="4" presStyleCnt="5"/>
      <dgm:spPr/>
    </dgm:pt>
    <dgm:pt modelId="{538DA8D7-B1B2-469F-8765-865C32440059}" type="pres">
      <dgm:prSet presAssocID="{C0AA3472-59D5-40F5-A286-1EDD3FACB73B}" presName="node" presStyleLbl="node1" presStyleIdx="5" presStyleCnt="6">
        <dgm:presLayoutVars>
          <dgm:bulletEnabled val="1"/>
        </dgm:presLayoutVars>
      </dgm:prSet>
      <dgm:spPr/>
    </dgm:pt>
  </dgm:ptLst>
  <dgm:cxnLst>
    <dgm:cxn modelId="{E6899204-C464-400B-BA30-C6E2CAB5AD41}" type="presOf" srcId="{6310A64F-12D2-43DA-BD43-35ACA674DF9B}" destId="{76AC6318-2927-4208-B64E-5169B3049221}" srcOrd="0" destOrd="0" presId="urn:microsoft.com/office/officeart/2005/8/layout/process1"/>
    <dgm:cxn modelId="{9B6DB507-7E9B-4D39-991D-EDA58D183601}" type="presOf" srcId="{BCF909E6-FE7C-4F48-8016-4865A7379D5A}" destId="{521E6E3D-0715-470F-8752-D6D766050031}" srcOrd="1" destOrd="0" presId="urn:microsoft.com/office/officeart/2005/8/layout/process1"/>
    <dgm:cxn modelId="{21CB1517-FB6F-4591-8CF2-722A87FB3C33}" type="presOf" srcId="{BCF909E6-FE7C-4F48-8016-4865A7379D5A}" destId="{8FF1D54E-C074-4143-BE7D-74F11A0B51A0}" srcOrd="0" destOrd="0" presId="urn:microsoft.com/office/officeart/2005/8/layout/process1"/>
    <dgm:cxn modelId="{26D1593C-7184-4816-B66F-CD61416FBFB3}" type="presOf" srcId="{C3CA1E65-A014-4909-AB88-5E7F61253654}" destId="{81A4C44B-B72D-40D7-A5B8-7BD141757990}" srcOrd="0" destOrd="0" presId="urn:microsoft.com/office/officeart/2005/8/layout/process1"/>
    <dgm:cxn modelId="{DA621D3D-9293-4229-BC6F-28D1AA8F2F5E}" type="presOf" srcId="{40100E30-042D-4763-AD53-FB4E4710E6A9}" destId="{199F724D-D564-4F4E-97DE-59AB3684E0F9}" srcOrd="0" destOrd="0" presId="urn:microsoft.com/office/officeart/2005/8/layout/process1"/>
    <dgm:cxn modelId="{6D065C66-E18C-48E1-8D25-699522B88349}" srcId="{688529E0-F16F-4EDC-9FB5-30365F08122D}" destId="{C3CA1E65-A014-4909-AB88-5E7F61253654}" srcOrd="3" destOrd="0" parTransId="{6234F850-0898-4D4C-90F9-01C92C229B7F}" sibTransId="{BCF909E6-FE7C-4F48-8016-4865A7379D5A}"/>
    <dgm:cxn modelId="{039A2D84-D7F3-4065-9530-48D396064827}" type="presOf" srcId="{6310A64F-12D2-43DA-BD43-35ACA674DF9B}" destId="{CCB1E3D3-5581-4968-9E4B-666F3FC4EEEE}" srcOrd="1" destOrd="0" presId="urn:microsoft.com/office/officeart/2005/8/layout/process1"/>
    <dgm:cxn modelId="{25D11E87-1861-483E-ADDB-9A6E9D2AF48A}" type="presOf" srcId="{40100E30-042D-4763-AD53-FB4E4710E6A9}" destId="{C5FB2864-17DA-40A0-A512-7EDBFD18B50B}" srcOrd="1" destOrd="0" presId="urn:microsoft.com/office/officeart/2005/8/layout/process1"/>
    <dgm:cxn modelId="{6166968E-D38C-4DB9-A6B1-1D0E33A5EF1E}" srcId="{688529E0-F16F-4EDC-9FB5-30365F08122D}" destId="{8BE263AA-8048-41D8-9DFD-0273BD873697}" srcOrd="2" destOrd="0" parTransId="{502EFEA3-FFE5-4576-AE2D-7A3B8D819938}" sibTransId="{15E13B13-CDBD-47E2-9ED3-164F798DA111}"/>
    <dgm:cxn modelId="{89E81193-705C-4577-ACB4-D275326370B7}" type="presOf" srcId="{09398FD6-570D-47EF-BA88-709E15AD3FCA}" destId="{856CD70B-F465-4DF6-9D85-700B69535294}" srcOrd="0" destOrd="0" presId="urn:microsoft.com/office/officeart/2005/8/layout/process1"/>
    <dgm:cxn modelId="{76C4E499-C10B-4535-9929-FB8D3223638A}" type="presOf" srcId="{15E13B13-CDBD-47E2-9ED3-164F798DA111}" destId="{44DA2CC6-B7E4-46C0-8DAD-4797F4EC323E}" srcOrd="0" destOrd="0" presId="urn:microsoft.com/office/officeart/2005/8/layout/process1"/>
    <dgm:cxn modelId="{94BB4C9F-C7ED-4B46-AE00-679D309CD6AC}" type="presOf" srcId="{D8C4BC62-DEA0-4B7E-B0B7-DB9945C9BE53}" destId="{47B47323-7013-44B4-846C-B9F1F3B76E10}" srcOrd="0" destOrd="0" presId="urn:microsoft.com/office/officeart/2005/8/layout/process1"/>
    <dgm:cxn modelId="{54F3A8A0-CC20-4A5D-B502-F4637BB399FC}" type="presOf" srcId="{15E13B13-CDBD-47E2-9ED3-164F798DA111}" destId="{1D3993B1-54F5-40DD-943E-AEC7C58DBE04}" srcOrd="1" destOrd="0" presId="urn:microsoft.com/office/officeart/2005/8/layout/process1"/>
    <dgm:cxn modelId="{41972BAD-A204-4A14-BFAA-3D1ECAA3DB73}" type="presOf" srcId="{8BE263AA-8048-41D8-9DFD-0273BD873697}" destId="{5A940E2F-012E-4A58-AD25-98789F41FA21}" srcOrd="0" destOrd="0" presId="urn:microsoft.com/office/officeart/2005/8/layout/process1"/>
    <dgm:cxn modelId="{C18655BA-E35B-459D-9DDB-FEE4AB7E801E}" type="presOf" srcId="{D465B63D-FB26-4302-A6F0-17A270FA916C}" destId="{49908FC6-C2A5-4B08-907D-FBFD8DD644F6}" srcOrd="0" destOrd="0" presId="urn:microsoft.com/office/officeart/2005/8/layout/process1"/>
    <dgm:cxn modelId="{91429BDC-E590-4217-903F-E8F81F577279}" srcId="{688529E0-F16F-4EDC-9FB5-30365F08122D}" destId="{D465B63D-FB26-4302-A6F0-17A270FA916C}" srcOrd="1" destOrd="0" parTransId="{30B4FCA5-080A-461B-BB24-E5C2F7581730}" sibTransId="{D8C4BC62-DEA0-4B7E-B0B7-DB9945C9BE53}"/>
    <dgm:cxn modelId="{9252C8DD-EC9C-4C47-96F3-BAFDE30210E0}" type="presOf" srcId="{D8C4BC62-DEA0-4B7E-B0B7-DB9945C9BE53}" destId="{EE9B3AE9-86AB-4B4B-9CD8-1B169A5548CF}" srcOrd="1" destOrd="0" presId="urn:microsoft.com/office/officeart/2005/8/layout/process1"/>
    <dgm:cxn modelId="{B2BE7AE2-8472-4710-B85C-7E5F1AF1E9A9}" srcId="{688529E0-F16F-4EDC-9FB5-30365F08122D}" destId="{1D770CC7-5BDE-4022-BF3C-0BB3C7989396}" srcOrd="4" destOrd="0" parTransId="{851FA882-D2CA-4A58-B843-9DD795767908}" sibTransId="{6310A64F-12D2-43DA-BD43-35ACA674DF9B}"/>
    <dgm:cxn modelId="{BBE8D3E2-A9DC-404E-BDCD-81AC477F44FE}" srcId="{688529E0-F16F-4EDC-9FB5-30365F08122D}" destId="{C0AA3472-59D5-40F5-A286-1EDD3FACB73B}" srcOrd="5" destOrd="0" parTransId="{BF9F854C-8E50-482C-B009-1B5D514B98AB}" sibTransId="{5B237208-AD22-4739-B5BA-AA613C48CCC8}"/>
    <dgm:cxn modelId="{E698B0ED-16B0-4F61-840F-3015CB2C3F20}" type="presOf" srcId="{688529E0-F16F-4EDC-9FB5-30365F08122D}" destId="{D8AABE5C-F8C9-4FAE-9B66-7DAE35FD5DFC}" srcOrd="0" destOrd="0" presId="urn:microsoft.com/office/officeart/2005/8/layout/process1"/>
    <dgm:cxn modelId="{9A0619F6-AAEC-4B9E-9B7B-006899B24CCB}" type="presOf" srcId="{C0AA3472-59D5-40F5-A286-1EDD3FACB73B}" destId="{538DA8D7-B1B2-469F-8765-865C32440059}" srcOrd="0" destOrd="0" presId="urn:microsoft.com/office/officeart/2005/8/layout/process1"/>
    <dgm:cxn modelId="{E278F2F7-A6F5-402F-A8C6-43E11DBF9356}" srcId="{688529E0-F16F-4EDC-9FB5-30365F08122D}" destId="{09398FD6-570D-47EF-BA88-709E15AD3FCA}" srcOrd="0" destOrd="0" parTransId="{0E9B7B6D-E06F-461C-A2D3-2763D6645F8D}" sibTransId="{40100E30-042D-4763-AD53-FB4E4710E6A9}"/>
    <dgm:cxn modelId="{B88CB7FF-0697-471A-AE49-B69B0B693B2E}" type="presOf" srcId="{1D770CC7-5BDE-4022-BF3C-0BB3C7989396}" destId="{63F69956-E108-48B0-B2F1-318422A22F29}" srcOrd="0" destOrd="0" presId="urn:microsoft.com/office/officeart/2005/8/layout/process1"/>
    <dgm:cxn modelId="{21F09B99-D625-496D-94BE-6FA67F8B7C9E}" type="presParOf" srcId="{D8AABE5C-F8C9-4FAE-9B66-7DAE35FD5DFC}" destId="{856CD70B-F465-4DF6-9D85-700B69535294}" srcOrd="0" destOrd="0" presId="urn:microsoft.com/office/officeart/2005/8/layout/process1"/>
    <dgm:cxn modelId="{EC6B4FB8-4FB7-4FD3-8297-7CE7DAA04C27}" type="presParOf" srcId="{D8AABE5C-F8C9-4FAE-9B66-7DAE35FD5DFC}" destId="{199F724D-D564-4F4E-97DE-59AB3684E0F9}" srcOrd="1" destOrd="0" presId="urn:microsoft.com/office/officeart/2005/8/layout/process1"/>
    <dgm:cxn modelId="{21F6C9FE-4393-4D6B-B29E-FDB377FA6A4D}" type="presParOf" srcId="{199F724D-D564-4F4E-97DE-59AB3684E0F9}" destId="{C5FB2864-17DA-40A0-A512-7EDBFD18B50B}" srcOrd="0" destOrd="0" presId="urn:microsoft.com/office/officeart/2005/8/layout/process1"/>
    <dgm:cxn modelId="{6341A8CC-5C5D-475F-9CA7-5819C6D4CDA2}" type="presParOf" srcId="{D8AABE5C-F8C9-4FAE-9B66-7DAE35FD5DFC}" destId="{49908FC6-C2A5-4B08-907D-FBFD8DD644F6}" srcOrd="2" destOrd="0" presId="urn:microsoft.com/office/officeart/2005/8/layout/process1"/>
    <dgm:cxn modelId="{96AADB2B-4EA8-44B7-B326-AFAC98A22CA5}" type="presParOf" srcId="{D8AABE5C-F8C9-4FAE-9B66-7DAE35FD5DFC}" destId="{47B47323-7013-44B4-846C-B9F1F3B76E10}" srcOrd="3" destOrd="0" presId="urn:microsoft.com/office/officeart/2005/8/layout/process1"/>
    <dgm:cxn modelId="{BDA9829A-D7BD-4470-942C-82F22770956B}" type="presParOf" srcId="{47B47323-7013-44B4-846C-B9F1F3B76E10}" destId="{EE9B3AE9-86AB-4B4B-9CD8-1B169A5548CF}" srcOrd="0" destOrd="0" presId="urn:microsoft.com/office/officeart/2005/8/layout/process1"/>
    <dgm:cxn modelId="{294665B3-9A43-47A4-86D4-B2D52E81A5C2}" type="presParOf" srcId="{D8AABE5C-F8C9-4FAE-9B66-7DAE35FD5DFC}" destId="{5A940E2F-012E-4A58-AD25-98789F41FA21}" srcOrd="4" destOrd="0" presId="urn:microsoft.com/office/officeart/2005/8/layout/process1"/>
    <dgm:cxn modelId="{D67FA273-5875-48A4-B47E-0E79EE1BDE8B}" type="presParOf" srcId="{D8AABE5C-F8C9-4FAE-9B66-7DAE35FD5DFC}" destId="{44DA2CC6-B7E4-46C0-8DAD-4797F4EC323E}" srcOrd="5" destOrd="0" presId="urn:microsoft.com/office/officeart/2005/8/layout/process1"/>
    <dgm:cxn modelId="{472F6E40-ABAB-4E70-8278-3CA59C085C93}" type="presParOf" srcId="{44DA2CC6-B7E4-46C0-8DAD-4797F4EC323E}" destId="{1D3993B1-54F5-40DD-943E-AEC7C58DBE04}" srcOrd="0" destOrd="0" presId="urn:microsoft.com/office/officeart/2005/8/layout/process1"/>
    <dgm:cxn modelId="{9EA204A1-AECD-4F5B-B6F3-964420579253}" type="presParOf" srcId="{D8AABE5C-F8C9-4FAE-9B66-7DAE35FD5DFC}" destId="{81A4C44B-B72D-40D7-A5B8-7BD141757990}" srcOrd="6" destOrd="0" presId="urn:microsoft.com/office/officeart/2005/8/layout/process1"/>
    <dgm:cxn modelId="{A9649BB6-0F0F-4D2B-9CC5-F6B7BFA268F7}" type="presParOf" srcId="{D8AABE5C-F8C9-4FAE-9B66-7DAE35FD5DFC}" destId="{8FF1D54E-C074-4143-BE7D-74F11A0B51A0}" srcOrd="7" destOrd="0" presId="urn:microsoft.com/office/officeart/2005/8/layout/process1"/>
    <dgm:cxn modelId="{EC8F8C04-94EF-4714-9A69-3E14D571CD65}" type="presParOf" srcId="{8FF1D54E-C074-4143-BE7D-74F11A0B51A0}" destId="{521E6E3D-0715-470F-8752-D6D766050031}" srcOrd="0" destOrd="0" presId="urn:microsoft.com/office/officeart/2005/8/layout/process1"/>
    <dgm:cxn modelId="{D5D8D349-D607-4939-B62B-739F67787F21}" type="presParOf" srcId="{D8AABE5C-F8C9-4FAE-9B66-7DAE35FD5DFC}" destId="{63F69956-E108-48B0-B2F1-318422A22F29}" srcOrd="8" destOrd="0" presId="urn:microsoft.com/office/officeart/2005/8/layout/process1"/>
    <dgm:cxn modelId="{7F44045A-00EF-4598-8ECC-41223B8BB0CA}" type="presParOf" srcId="{D8AABE5C-F8C9-4FAE-9B66-7DAE35FD5DFC}" destId="{76AC6318-2927-4208-B64E-5169B3049221}" srcOrd="9" destOrd="0" presId="urn:microsoft.com/office/officeart/2005/8/layout/process1"/>
    <dgm:cxn modelId="{DCC1022D-8497-48A6-ACFE-1F4B6820F8B0}" type="presParOf" srcId="{76AC6318-2927-4208-B64E-5169B3049221}" destId="{CCB1E3D3-5581-4968-9E4B-666F3FC4EEEE}" srcOrd="0" destOrd="0" presId="urn:microsoft.com/office/officeart/2005/8/layout/process1"/>
    <dgm:cxn modelId="{6C9B06B8-5F41-416D-85B0-4C4B871966E8}" type="presParOf" srcId="{D8AABE5C-F8C9-4FAE-9B66-7DAE35FD5DFC}" destId="{538DA8D7-B1B2-469F-8765-865C32440059}" srcOrd="10"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688529E0-F16F-4EDC-9FB5-30365F08122D}" type="doc">
      <dgm:prSet loTypeId="urn:microsoft.com/office/officeart/2005/8/layout/process1" loCatId="process" qsTypeId="urn:microsoft.com/office/officeart/2005/8/quickstyle/simple1" qsCatId="simple" csTypeId="urn:microsoft.com/office/officeart/2005/8/colors/accent1_2" csCatId="accent1" phldr="1"/>
      <dgm:spPr/>
    </dgm:pt>
    <dgm:pt modelId="{09398FD6-570D-47EF-BA88-709E15AD3FCA}">
      <dgm:prSet phldrT="[Text]"/>
      <dgm:spPr/>
      <dgm:t>
        <a:bodyPr/>
        <a:lstStyle/>
        <a:p>
          <a:r>
            <a:rPr lang="en-GB" dirty="0"/>
            <a:t>Buy aluminium</a:t>
          </a:r>
        </a:p>
      </dgm:t>
    </dgm:pt>
    <dgm:pt modelId="{0E9B7B6D-E06F-461C-A2D3-2763D6645F8D}" type="parTrans" cxnId="{E278F2F7-A6F5-402F-A8C6-43E11DBF9356}">
      <dgm:prSet/>
      <dgm:spPr/>
      <dgm:t>
        <a:bodyPr/>
        <a:lstStyle/>
        <a:p>
          <a:endParaRPr lang="en-GB"/>
        </a:p>
      </dgm:t>
    </dgm:pt>
    <dgm:pt modelId="{40100E30-042D-4763-AD53-FB4E4710E6A9}" type="sibTrans" cxnId="{E278F2F7-A6F5-402F-A8C6-43E11DBF9356}">
      <dgm:prSet/>
      <dgm:spPr/>
      <dgm:t>
        <a:bodyPr/>
        <a:lstStyle/>
        <a:p>
          <a:endParaRPr lang="en-GB"/>
        </a:p>
      </dgm:t>
    </dgm:pt>
    <dgm:pt modelId="{8BE263AA-8048-41D8-9DFD-0273BD873697}">
      <dgm:prSet phldrT="[Text]"/>
      <dgm:spPr/>
      <dgm:t>
        <a:bodyPr/>
        <a:lstStyle/>
        <a:p>
          <a:r>
            <a:rPr lang="en-GB" dirty="0"/>
            <a:t>Polish samples</a:t>
          </a:r>
        </a:p>
      </dgm:t>
    </dgm:pt>
    <dgm:pt modelId="{502EFEA3-FFE5-4576-AE2D-7A3B8D819938}" type="parTrans" cxnId="{6166968E-D38C-4DB9-A6B1-1D0E33A5EF1E}">
      <dgm:prSet/>
      <dgm:spPr/>
      <dgm:t>
        <a:bodyPr/>
        <a:lstStyle/>
        <a:p>
          <a:endParaRPr lang="en-GB"/>
        </a:p>
      </dgm:t>
    </dgm:pt>
    <dgm:pt modelId="{15E13B13-CDBD-47E2-9ED3-164F798DA111}" type="sibTrans" cxnId="{6166968E-D38C-4DB9-A6B1-1D0E33A5EF1E}">
      <dgm:prSet/>
      <dgm:spPr/>
      <dgm:t>
        <a:bodyPr/>
        <a:lstStyle/>
        <a:p>
          <a:endParaRPr lang="en-GB"/>
        </a:p>
      </dgm:t>
    </dgm:pt>
    <dgm:pt modelId="{D465B63D-FB26-4302-A6F0-17A270FA916C}">
      <dgm:prSet phldrT="[Text]"/>
      <dgm:spPr/>
      <dgm:t>
        <a:bodyPr/>
        <a:lstStyle/>
        <a:p>
          <a:r>
            <a:rPr lang="en-GB" dirty="0"/>
            <a:t>Cut in to samples</a:t>
          </a:r>
        </a:p>
      </dgm:t>
    </dgm:pt>
    <dgm:pt modelId="{30B4FCA5-080A-461B-BB24-E5C2F7581730}" type="parTrans" cxnId="{91429BDC-E590-4217-903F-E8F81F577279}">
      <dgm:prSet/>
      <dgm:spPr/>
      <dgm:t>
        <a:bodyPr/>
        <a:lstStyle/>
        <a:p>
          <a:endParaRPr lang="en-GB"/>
        </a:p>
      </dgm:t>
    </dgm:pt>
    <dgm:pt modelId="{D8C4BC62-DEA0-4B7E-B0B7-DB9945C9BE53}" type="sibTrans" cxnId="{91429BDC-E590-4217-903F-E8F81F577279}">
      <dgm:prSet/>
      <dgm:spPr/>
      <dgm:t>
        <a:bodyPr/>
        <a:lstStyle/>
        <a:p>
          <a:endParaRPr lang="en-GB"/>
        </a:p>
      </dgm:t>
    </dgm:pt>
    <dgm:pt modelId="{C3CA1E65-A014-4909-AB88-5E7F61253654}">
      <dgm:prSet phldrT="[Text]"/>
      <dgm:spPr/>
      <dgm:t>
        <a:bodyPr/>
        <a:lstStyle/>
        <a:p>
          <a:r>
            <a:rPr lang="en-GB" dirty="0"/>
            <a:t>Anodise</a:t>
          </a:r>
        </a:p>
      </dgm:t>
    </dgm:pt>
    <dgm:pt modelId="{6234F850-0898-4D4C-90F9-01C92C229B7F}" type="parTrans" cxnId="{6D065C66-E18C-48E1-8D25-699522B88349}">
      <dgm:prSet/>
      <dgm:spPr/>
      <dgm:t>
        <a:bodyPr/>
        <a:lstStyle/>
        <a:p>
          <a:endParaRPr lang="en-GB"/>
        </a:p>
      </dgm:t>
    </dgm:pt>
    <dgm:pt modelId="{BCF909E6-FE7C-4F48-8016-4865A7379D5A}" type="sibTrans" cxnId="{6D065C66-E18C-48E1-8D25-699522B88349}">
      <dgm:prSet/>
      <dgm:spPr/>
      <dgm:t>
        <a:bodyPr/>
        <a:lstStyle/>
        <a:p>
          <a:endParaRPr lang="en-GB"/>
        </a:p>
      </dgm:t>
    </dgm:pt>
    <dgm:pt modelId="{1D770CC7-5BDE-4022-BF3C-0BB3C7989396}">
      <dgm:prSet phldrT="[Text]"/>
      <dgm:spPr/>
      <dgm:t>
        <a:bodyPr/>
        <a:lstStyle/>
        <a:p>
          <a:r>
            <a:rPr lang="en-GB" dirty="0"/>
            <a:t>Wear test</a:t>
          </a:r>
        </a:p>
      </dgm:t>
    </dgm:pt>
    <dgm:pt modelId="{851FA882-D2CA-4A58-B843-9DD795767908}" type="parTrans" cxnId="{B2BE7AE2-8472-4710-B85C-7E5F1AF1E9A9}">
      <dgm:prSet/>
      <dgm:spPr/>
      <dgm:t>
        <a:bodyPr/>
        <a:lstStyle/>
        <a:p>
          <a:endParaRPr lang="en-GB"/>
        </a:p>
      </dgm:t>
    </dgm:pt>
    <dgm:pt modelId="{6310A64F-12D2-43DA-BD43-35ACA674DF9B}" type="sibTrans" cxnId="{B2BE7AE2-8472-4710-B85C-7E5F1AF1E9A9}">
      <dgm:prSet/>
      <dgm:spPr/>
      <dgm:t>
        <a:bodyPr/>
        <a:lstStyle/>
        <a:p>
          <a:endParaRPr lang="en-GB"/>
        </a:p>
      </dgm:t>
    </dgm:pt>
    <dgm:pt modelId="{C0AA3472-59D5-40F5-A286-1EDD3FACB73B}">
      <dgm:prSet phldrT="[Text]"/>
      <dgm:spPr/>
      <dgm:t>
        <a:bodyPr/>
        <a:lstStyle/>
        <a:p>
          <a:r>
            <a:rPr lang="en-GB" dirty="0"/>
            <a:t>Process data</a:t>
          </a:r>
        </a:p>
      </dgm:t>
    </dgm:pt>
    <dgm:pt modelId="{BF9F854C-8E50-482C-B009-1B5D514B98AB}" type="parTrans" cxnId="{BBE8D3E2-A9DC-404E-BDCD-81AC477F44FE}">
      <dgm:prSet/>
      <dgm:spPr/>
      <dgm:t>
        <a:bodyPr/>
        <a:lstStyle/>
        <a:p>
          <a:endParaRPr lang="en-GB"/>
        </a:p>
      </dgm:t>
    </dgm:pt>
    <dgm:pt modelId="{5B237208-AD22-4739-B5BA-AA613C48CCC8}" type="sibTrans" cxnId="{BBE8D3E2-A9DC-404E-BDCD-81AC477F44FE}">
      <dgm:prSet/>
      <dgm:spPr/>
      <dgm:t>
        <a:bodyPr/>
        <a:lstStyle/>
        <a:p>
          <a:endParaRPr lang="en-GB"/>
        </a:p>
      </dgm:t>
    </dgm:pt>
    <dgm:pt modelId="{D8AABE5C-F8C9-4FAE-9B66-7DAE35FD5DFC}" type="pres">
      <dgm:prSet presAssocID="{688529E0-F16F-4EDC-9FB5-30365F08122D}" presName="Name0" presStyleCnt="0">
        <dgm:presLayoutVars>
          <dgm:dir/>
          <dgm:resizeHandles val="exact"/>
        </dgm:presLayoutVars>
      </dgm:prSet>
      <dgm:spPr/>
    </dgm:pt>
    <dgm:pt modelId="{856CD70B-F465-4DF6-9D85-700B69535294}" type="pres">
      <dgm:prSet presAssocID="{09398FD6-570D-47EF-BA88-709E15AD3FCA}" presName="node" presStyleLbl="node1" presStyleIdx="0" presStyleCnt="6">
        <dgm:presLayoutVars>
          <dgm:bulletEnabled val="1"/>
        </dgm:presLayoutVars>
      </dgm:prSet>
      <dgm:spPr/>
    </dgm:pt>
    <dgm:pt modelId="{199F724D-D564-4F4E-97DE-59AB3684E0F9}" type="pres">
      <dgm:prSet presAssocID="{40100E30-042D-4763-AD53-FB4E4710E6A9}" presName="sibTrans" presStyleLbl="sibTrans2D1" presStyleIdx="0" presStyleCnt="5"/>
      <dgm:spPr/>
    </dgm:pt>
    <dgm:pt modelId="{C5FB2864-17DA-40A0-A512-7EDBFD18B50B}" type="pres">
      <dgm:prSet presAssocID="{40100E30-042D-4763-AD53-FB4E4710E6A9}" presName="connectorText" presStyleLbl="sibTrans2D1" presStyleIdx="0" presStyleCnt="5"/>
      <dgm:spPr/>
    </dgm:pt>
    <dgm:pt modelId="{49908FC6-C2A5-4B08-907D-FBFD8DD644F6}" type="pres">
      <dgm:prSet presAssocID="{D465B63D-FB26-4302-A6F0-17A270FA916C}" presName="node" presStyleLbl="node1" presStyleIdx="1" presStyleCnt="6">
        <dgm:presLayoutVars>
          <dgm:bulletEnabled val="1"/>
        </dgm:presLayoutVars>
      </dgm:prSet>
      <dgm:spPr/>
    </dgm:pt>
    <dgm:pt modelId="{47B47323-7013-44B4-846C-B9F1F3B76E10}" type="pres">
      <dgm:prSet presAssocID="{D8C4BC62-DEA0-4B7E-B0B7-DB9945C9BE53}" presName="sibTrans" presStyleLbl="sibTrans2D1" presStyleIdx="1" presStyleCnt="5"/>
      <dgm:spPr/>
    </dgm:pt>
    <dgm:pt modelId="{EE9B3AE9-86AB-4B4B-9CD8-1B169A5548CF}" type="pres">
      <dgm:prSet presAssocID="{D8C4BC62-DEA0-4B7E-B0B7-DB9945C9BE53}" presName="connectorText" presStyleLbl="sibTrans2D1" presStyleIdx="1" presStyleCnt="5"/>
      <dgm:spPr/>
    </dgm:pt>
    <dgm:pt modelId="{5A940E2F-012E-4A58-AD25-98789F41FA21}" type="pres">
      <dgm:prSet presAssocID="{8BE263AA-8048-41D8-9DFD-0273BD873697}" presName="node" presStyleLbl="node1" presStyleIdx="2" presStyleCnt="6">
        <dgm:presLayoutVars>
          <dgm:bulletEnabled val="1"/>
        </dgm:presLayoutVars>
      </dgm:prSet>
      <dgm:spPr/>
    </dgm:pt>
    <dgm:pt modelId="{44DA2CC6-B7E4-46C0-8DAD-4797F4EC323E}" type="pres">
      <dgm:prSet presAssocID="{15E13B13-CDBD-47E2-9ED3-164F798DA111}" presName="sibTrans" presStyleLbl="sibTrans2D1" presStyleIdx="2" presStyleCnt="5"/>
      <dgm:spPr/>
    </dgm:pt>
    <dgm:pt modelId="{1D3993B1-54F5-40DD-943E-AEC7C58DBE04}" type="pres">
      <dgm:prSet presAssocID="{15E13B13-CDBD-47E2-9ED3-164F798DA111}" presName="connectorText" presStyleLbl="sibTrans2D1" presStyleIdx="2" presStyleCnt="5"/>
      <dgm:spPr/>
    </dgm:pt>
    <dgm:pt modelId="{81A4C44B-B72D-40D7-A5B8-7BD141757990}" type="pres">
      <dgm:prSet presAssocID="{C3CA1E65-A014-4909-AB88-5E7F61253654}" presName="node" presStyleLbl="node1" presStyleIdx="3" presStyleCnt="6">
        <dgm:presLayoutVars>
          <dgm:bulletEnabled val="1"/>
        </dgm:presLayoutVars>
      </dgm:prSet>
      <dgm:spPr/>
    </dgm:pt>
    <dgm:pt modelId="{8FF1D54E-C074-4143-BE7D-74F11A0B51A0}" type="pres">
      <dgm:prSet presAssocID="{BCF909E6-FE7C-4F48-8016-4865A7379D5A}" presName="sibTrans" presStyleLbl="sibTrans2D1" presStyleIdx="3" presStyleCnt="5"/>
      <dgm:spPr/>
    </dgm:pt>
    <dgm:pt modelId="{521E6E3D-0715-470F-8752-D6D766050031}" type="pres">
      <dgm:prSet presAssocID="{BCF909E6-FE7C-4F48-8016-4865A7379D5A}" presName="connectorText" presStyleLbl="sibTrans2D1" presStyleIdx="3" presStyleCnt="5"/>
      <dgm:spPr/>
    </dgm:pt>
    <dgm:pt modelId="{63F69956-E108-48B0-B2F1-318422A22F29}" type="pres">
      <dgm:prSet presAssocID="{1D770CC7-5BDE-4022-BF3C-0BB3C7989396}" presName="node" presStyleLbl="node1" presStyleIdx="4" presStyleCnt="6">
        <dgm:presLayoutVars>
          <dgm:bulletEnabled val="1"/>
        </dgm:presLayoutVars>
      </dgm:prSet>
      <dgm:spPr/>
    </dgm:pt>
    <dgm:pt modelId="{76AC6318-2927-4208-B64E-5169B3049221}" type="pres">
      <dgm:prSet presAssocID="{6310A64F-12D2-43DA-BD43-35ACA674DF9B}" presName="sibTrans" presStyleLbl="sibTrans2D1" presStyleIdx="4" presStyleCnt="5"/>
      <dgm:spPr/>
    </dgm:pt>
    <dgm:pt modelId="{CCB1E3D3-5581-4968-9E4B-666F3FC4EEEE}" type="pres">
      <dgm:prSet presAssocID="{6310A64F-12D2-43DA-BD43-35ACA674DF9B}" presName="connectorText" presStyleLbl="sibTrans2D1" presStyleIdx="4" presStyleCnt="5"/>
      <dgm:spPr/>
    </dgm:pt>
    <dgm:pt modelId="{538DA8D7-B1B2-469F-8765-865C32440059}" type="pres">
      <dgm:prSet presAssocID="{C0AA3472-59D5-40F5-A286-1EDD3FACB73B}" presName="node" presStyleLbl="node1" presStyleIdx="5" presStyleCnt="6">
        <dgm:presLayoutVars>
          <dgm:bulletEnabled val="1"/>
        </dgm:presLayoutVars>
      </dgm:prSet>
      <dgm:spPr/>
    </dgm:pt>
  </dgm:ptLst>
  <dgm:cxnLst>
    <dgm:cxn modelId="{E6899204-C464-400B-BA30-C6E2CAB5AD41}" type="presOf" srcId="{6310A64F-12D2-43DA-BD43-35ACA674DF9B}" destId="{76AC6318-2927-4208-B64E-5169B3049221}" srcOrd="0" destOrd="0" presId="urn:microsoft.com/office/officeart/2005/8/layout/process1"/>
    <dgm:cxn modelId="{9B6DB507-7E9B-4D39-991D-EDA58D183601}" type="presOf" srcId="{BCF909E6-FE7C-4F48-8016-4865A7379D5A}" destId="{521E6E3D-0715-470F-8752-D6D766050031}" srcOrd="1" destOrd="0" presId="urn:microsoft.com/office/officeart/2005/8/layout/process1"/>
    <dgm:cxn modelId="{21CB1517-FB6F-4591-8CF2-722A87FB3C33}" type="presOf" srcId="{BCF909E6-FE7C-4F48-8016-4865A7379D5A}" destId="{8FF1D54E-C074-4143-BE7D-74F11A0B51A0}" srcOrd="0" destOrd="0" presId="urn:microsoft.com/office/officeart/2005/8/layout/process1"/>
    <dgm:cxn modelId="{26D1593C-7184-4816-B66F-CD61416FBFB3}" type="presOf" srcId="{C3CA1E65-A014-4909-AB88-5E7F61253654}" destId="{81A4C44B-B72D-40D7-A5B8-7BD141757990}" srcOrd="0" destOrd="0" presId="urn:microsoft.com/office/officeart/2005/8/layout/process1"/>
    <dgm:cxn modelId="{DA621D3D-9293-4229-BC6F-28D1AA8F2F5E}" type="presOf" srcId="{40100E30-042D-4763-AD53-FB4E4710E6A9}" destId="{199F724D-D564-4F4E-97DE-59AB3684E0F9}" srcOrd="0" destOrd="0" presId="urn:microsoft.com/office/officeart/2005/8/layout/process1"/>
    <dgm:cxn modelId="{6D065C66-E18C-48E1-8D25-699522B88349}" srcId="{688529E0-F16F-4EDC-9FB5-30365F08122D}" destId="{C3CA1E65-A014-4909-AB88-5E7F61253654}" srcOrd="3" destOrd="0" parTransId="{6234F850-0898-4D4C-90F9-01C92C229B7F}" sibTransId="{BCF909E6-FE7C-4F48-8016-4865A7379D5A}"/>
    <dgm:cxn modelId="{039A2D84-D7F3-4065-9530-48D396064827}" type="presOf" srcId="{6310A64F-12D2-43DA-BD43-35ACA674DF9B}" destId="{CCB1E3D3-5581-4968-9E4B-666F3FC4EEEE}" srcOrd="1" destOrd="0" presId="urn:microsoft.com/office/officeart/2005/8/layout/process1"/>
    <dgm:cxn modelId="{25D11E87-1861-483E-ADDB-9A6E9D2AF48A}" type="presOf" srcId="{40100E30-042D-4763-AD53-FB4E4710E6A9}" destId="{C5FB2864-17DA-40A0-A512-7EDBFD18B50B}" srcOrd="1" destOrd="0" presId="urn:microsoft.com/office/officeart/2005/8/layout/process1"/>
    <dgm:cxn modelId="{6166968E-D38C-4DB9-A6B1-1D0E33A5EF1E}" srcId="{688529E0-F16F-4EDC-9FB5-30365F08122D}" destId="{8BE263AA-8048-41D8-9DFD-0273BD873697}" srcOrd="2" destOrd="0" parTransId="{502EFEA3-FFE5-4576-AE2D-7A3B8D819938}" sibTransId="{15E13B13-CDBD-47E2-9ED3-164F798DA111}"/>
    <dgm:cxn modelId="{89E81193-705C-4577-ACB4-D275326370B7}" type="presOf" srcId="{09398FD6-570D-47EF-BA88-709E15AD3FCA}" destId="{856CD70B-F465-4DF6-9D85-700B69535294}" srcOrd="0" destOrd="0" presId="urn:microsoft.com/office/officeart/2005/8/layout/process1"/>
    <dgm:cxn modelId="{76C4E499-C10B-4535-9929-FB8D3223638A}" type="presOf" srcId="{15E13B13-CDBD-47E2-9ED3-164F798DA111}" destId="{44DA2CC6-B7E4-46C0-8DAD-4797F4EC323E}" srcOrd="0" destOrd="0" presId="urn:microsoft.com/office/officeart/2005/8/layout/process1"/>
    <dgm:cxn modelId="{94BB4C9F-C7ED-4B46-AE00-679D309CD6AC}" type="presOf" srcId="{D8C4BC62-DEA0-4B7E-B0B7-DB9945C9BE53}" destId="{47B47323-7013-44B4-846C-B9F1F3B76E10}" srcOrd="0" destOrd="0" presId="urn:microsoft.com/office/officeart/2005/8/layout/process1"/>
    <dgm:cxn modelId="{54F3A8A0-CC20-4A5D-B502-F4637BB399FC}" type="presOf" srcId="{15E13B13-CDBD-47E2-9ED3-164F798DA111}" destId="{1D3993B1-54F5-40DD-943E-AEC7C58DBE04}" srcOrd="1" destOrd="0" presId="urn:microsoft.com/office/officeart/2005/8/layout/process1"/>
    <dgm:cxn modelId="{41972BAD-A204-4A14-BFAA-3D1ECAA3DB73}" type="presOf" srcId="{8BE263AA-8048-41D8-9DFD-0273BD873697}" destId="{5A940E2F-012E-4A58-AD25-98789F41FA21}" srcOrd="0" destOrd="0" presId="urn:microsoft.com/office/officeart/2005/8/layout/process1"/>
    <dgm:cxn modelId="{C18655BA-E35B-459D-9DDB-FEE4AB7E801E}" type="presOf" srcId="{D465B63D-FB26-4302-A6F0-17A270FA916C}" destId="{49908FC6-C2A5-4B08-907D-FBFD8DD644F6}" srcOrd="0" destOrd="0" presId="urn:microsoft.com/office/officeart/2005/8/layout/process1"/>
    <dgm:cxn modelId="{91429BDC-E590-4217-903F-E8F81F577279}" srcId="{688529E0-F16F-4EDC-9FB5-30365F08122D}" destId="{D465B63D-FB26-4302-A6F0-17A270FA916C}" srcOrd="1" destOrd="0" parTransId="{30B4FCA5-080A-461B-BB24-E5C2F7581730}" sibTransId="{D8C4BC62-DEA0-4B7E-B0B7-DB9945C9BE53}"/>
    <dgm:cxn modelId="{9252C8DD-EC9C-4C47-96F3-BAFDE30210E0}" type="presOf" srcId="{D8C4BC62-DEA0-4B7E-B0B7-DB9945C9BE53}" destId="{EE9B3AE9-86AB-4B4B-9CD8-1B169A5548CF}" srcOrd="1" destOrd="0" presId="urn:microsoft.com/office/officeart/2005/8/layout/process1"/>
    <dgm:cxn modelId="{B2BE7AE2-8472-4710-B85C-7E5F1AF1E9A9}" srcId="{688529E0-F16F-4EDC-9FB5-30365F08122D}" destId="{1D770CC7-5BDE-4022-BF3C-0BB3C7989396}" srcOrd="4" destOrd="0" parTransId="{851FA882-D2CA-4A58-B843-9DD795767908}" sibTransId="{6310A64F-12D2-43DA-BD43-35ACA674DF9B}"/>
    <dgm:cxn modelId="{BBE8D3E2-A9DC-404E-BDCD-81AC477F44FE}" srcId="{688529E0-F16F-4EDC-9FB5-30365F08122D}" destId="{C0AA3472-59D5-40F5-A286-1EDD3FACB73B}" srcOrd="5" destOrd="0" parTransId="{BF9F854C-8E50-482C-B009-1B5D514B98AB}" sibTransId="{5B237208-AD22-4739-B5BA-AA613C48CCC8}"/>
    <dgm:cxn modelId="{E698B0ED-16B0-4F61-840F-3015CB2C3F20}" type="presOf" srcId="{688529E0-F16F-4EDC-9FB5-30365F08122D}" destId="{D8AABE5C-F8C9-4FAE-9B66-7DAE35FD5DFC}" srcOrd="0" destOrd="0" presId="urn:microsoft.com/office/officeart/2005/8/layout/process1"/>
    <dgm:cxn modelId="{9A0619F6-AAEC-4B9E-9B7B-006899B24CCB}" type="presOf" srcId="{C0AA3472-59D5-40F5-A286-1EDD3FACB73B}" destId="{538DA8D7-B1B2-469F-8765-865C32440059}" srcOrd="0" destOrd="0" presId="urn:microsoft.com/office/officeart/2005/8/layout/process1"/>
    <dgm:cxn modelId="{E278F2F7-A6F5-402F-A8C6-43E11DBF9356}" srcId="{688529E0-F16F-4EDC-9FB5-30365F08122D}" destId="{09398FD6-570D-47EF-BA88-709E15AD3FCA}" srcOrd="0" destOrd="0" parTransId="{0E9B7B6D-E06F-461C-A2D3-2763D6645F8D}" sibTransId="{40100E30-042D-4763-AD53-FB4E4710E6A9}"/>
    <dgm:cxn modelId="{B88CB7FF-0697-471A-AE49-B69B0B693B2E}" type="presOf" srcId="{1D770CC7-5BDE-4022-BF3C-0BB3C7989396}" destId="{63F69956-E108-48B0-B2F1-318422A22F29}" srcOrd="0" destOrd="0" presId="urn:microsoft.com/office/officeart/2005/8/layout/process1"/>
    <dgm:cxn modelId="{21F09B99-D625-496D-94BE-6FA67F8B7C9E}" type="presParOf" srcId="{D8AABE5C-F8C9-4FAE-9B66-7DAE35FD5DFC}" destId="{856CD70B-F465-4DF6-9D85-700B69535294}" srcOrd="0" destOrd="0" presId="urn:microsoft.com/office/officeart/2005/8/layout/process1"/>
    <dgm:cxn modelId="{EC6B4FB8-4FB7-4FD3-8297-7CE7DAA04C27}" type="presParOf" srcId="{D8AABE5C-F8C9-4FAE-9B66-7DAE35FD5DFC}" destId="{199F724D-D564-4F4E-97DE-59AB3684E0F9}" srcOrd="1" destOrd="0" presId="urn:microsoft.com/office/officeart/2005/8/layout/process1"/>
    <dgm:cxn modelId="{21F6C9FE-4393-4D6B-B29E-FDB377FA6A4D}" type="presParOf" srcId="{199F724D-D564-4F4E-97DE-59AB3684E0F9}" destId="{C5FB2864-17DA-40A0-A512-7EDBFD18B50B}" srcOrd="0" destOrd="0" presId="urn:microsoft.com/office/officeart/2005/8/layout/process1"/>
    <dgm:cxn modelId="{6341A8CC-5C5D-475F-9CA7-5819C6D4CDA2}" type="presParOf" srcId="{D8AABE5C-F8C9-4FAE-9B66-7DAE35FD5DFC}" destId="{49908FC6-C2A5-4B08-907D-FBFD8DD644F6}" srcOrd="2" destOrd="0" presId="urn:microsoft.com/office/officeart/2005/8/layout/process1"/>
    <dgm:cxn modelId="{96AADB2B-4EA8-44B7-B326-AFAC98A22CA5}" type="presParOf" srcId="{D8AABE5C-F8C9-4FAE-9B66-7DAE35FD5DFC}" destId="{47B47323-7013-44B4-846C-B9F1F3B76E10}" srcOrd="3" destOrd="0" presId="urn:microsoft.com/office/officeart/2005/8/layout/process1"/>
    <dgm:cxn modelId="{BDA9829A-D7BD-4470-942C-82F22770956B}" type="presParOf" srcId="{47B47323-7013-44B4-846C-B9F1F3B76E10}" destId="{EE9B3AE9-86AB-4B4B-9CD8-1B169A5548CF}" srcOrd="0" destOrd="0" presId="urn:microsoft.com/office/officeart/2005/8/layout/process1"/>
    <dgm:cxn modelId="{294665B3-9A43-47A4-86D4-B2D52E81A5C2}" type="presParOf" srcId="{D8AABE5C-F8C9-4FAE-9B66-7DAE35FD5DFC}" destId="{5A940E2F-012E-4A58-AD25-98789F41FA21}" srcOrd="4" destOrd="0" presId="urn:microsoft.com/office/officeart/2005/8/layout/process1"/>
    <dgm:cxn modelId="{D67FA273-5875-48A4-B47E-0E79EE1BDE8B}" type="presParOf" srcId="{D8AABE5C-F8C9-4FAE-9B66-7DAE35FD5DFC}" destId="{44DA2CC6-B7E4-46C0-8DAD-4797F4EC323E}" srcOrd="5" destOrd="0" presId="urn:microsoft.com/office/officeart/2005/8/layout/process1"/>
    <dgm:cxn modelId="{472F6E40-ABAB-4E70-8278-3CA59C085C93}" type="presParOf" srcId="{44DA2CC6-B7E4-46C0-8DAD-4797F4EC323E}" destId="{1D3993B1-54F5-40DD-943E-AEC7C58DBE04}" srcOrd="0" destOrd="0" presId="urn:microsoft.com/office/officeart/2005/8/layout/process1"/>
    <dgm:cxn modelId="{9EA204A1-AECD-4F5B-B6F3-964420579253}" type="presParOf" srcId="{D8AABE5C-F8C9-4FAE-9B66-7DAE35FD5DFC}" destId="{81A4C44B-B72D-40D7-A5B8-7BD141757990}" srcOrd="6" destOrd="0" presId="urn:microsoft.com/office/officeart/2005/8/layout/process1"/>
    <dgm:cxn modelId="{A9649BB6-0F0F-4D2B-9CC5-F6B7BFA268F7}" type="presParOf" srcId="{D8AABE5C-F8C9-4FAE-9B66-7DAE35FD5DFC}" destId="{8FF1D54E-C074-4143-BE7D-74F11A0B51A0}" srcOrd="7" destOrd="0" presId="urn:microsoft.com/office/officeart/2005/8/layout/process1"/>
    <dgm:cxn modelId="{EC8F8C04-94EF-4714-9A69-3E14D571CD65}" type="presParOf" srcId="{8FF1D54E-C074-4143-BE7D-74F11A0B51A0}" destId="{521E6E3D-0715-470F-8752-D6D766050031}" srcOrd="0" destOrd="0" presId="urn:microsoft.com/office/officeart/2005/8/layout/process1"/>
    <dgm:cxn modelId="{D5D8D349-D607-4939-B62B-739F67787F21}" type="presParOf" srcId="{D8AABE5C-F8C9-4FAE-9B66-7DAE35FD5DFC}" destId="{63F69956-E108-48B0-B2F1-318422A22F29}" srcOrd="8" destOrd="0" presId="urn:microsoft.com/office/officeart/2005/8/layout/process1"/>
    <dgm:cxn modelId="{7F44045A-00EF-4598-8ECC-41223B8BB0CA}" type="presParOf" srcId="{D8AABE5C-F8C9-4FAE-9B66-7DAE35FD5DFC}" destId="{76AC6318-2927-4208-B64E-5169B3049221}" srcOrd="9" destOrd="0" presId="urn:microsoft.com/office/officeart/2005/8/layout/process1"/>
    <dgm:cxn modelId="{DCC1022D-8497-48A6-ACFE-1F4B6820F8B0}" type="presParOf" srcId="{76AC6318-2927-4208-B64E-5169B3049221}" destId="{CCB1E3D3-5581-4968-9E4B-666F3FC4EEEE}" srcOrd="0" destOrd="0" presId="urn:microsoft.com/office/officeart/2005/8/layout/process1"/>
    <dgm:cxn modelId="{6C9B06B8-5F41-416D-85B0-4C4B871966E8}" type="presParOf" srcId="{D8AABE5C-F8C9-4FAE-9B66-7DAE35FD5DFC}" destId="{538DA8D7-B1B2-469F-8765-865C32440059}" srcOrd="10"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507ACE20-B5C9-41B7-A84E-4ACF76EEC9A5}" type="doc">
      <dgm:prSet loTypeId="urn:microsoft.com/office/officeart/2005/8/layout/process1" loCatId="process" qsTypeId="urn:microsoft.com/office/officeart/2005/8/quickstyle/simple1" qsCatId="simple" csTypeId="urn:microsoft.com/office/officeart/2005/8/colors/accent1_2" csCatId="accent1" phldr="1"/>
      <dgm:spPr/>
    </dgm:pt>
    <dgm:pt modelId="{C0FB4FD9-6FC3-44F9-9E21-5202D59F1BAF}">
      <dgm:prSet phldrT="[Text]"/>
      <dgm:spPr/>
      <dgm:t>
        <a:bodyPr/>
        <a:lstStyle/>
        <a:p>
          <a:r>
            <a:rPr lang="en-GB" dirty="0"/>
            <a:t>A fair and relevant measurement</a:t>
          </a:r>
        </a:p>
      </dgm:t>
    </dgm:pt>
    <dgm:pt modelId="{716CDBA9-9399-4C2D-A972-64824EF9D678}" type="parTrans" cxnId="{D2D750C8-2F58-422E-8468-BC83D0690E24}">
      <dgm:prSet/>
      <dgm:spPr/>
      <dgm:t>
        <a:bodyPr/>
        <a:lstStyle/>
        <a:p>
          <a:endParaRPr lang="en-GB"/>
        </a:p>
      </dgm:t>
    </dgm:pt>
    <dgm:pt modelId="{778DFB68-0D2F-4243-9887-96325A9A659C}" type="sibTrans" cxnId="{D2D750C8-2F58-422E-8468-BC83D0690E24}">
      <dgm:prSet/>
      <dgm:spPr/>
      <dgm:t>
        <a:bodyPr/>
        <a:lstStyle/>
        <a:p>
          <a:endParaRPr lang="en-GB"/>
        </a:p>
      </dgm:t>
    </dgm:pt>
    <dgm:pt modelId="{89091670-847E-431B-B27F-594906260A00}">
      <dgm:prSet phldrT="[Text]"/>
      <dgm:spPr>
        <a:solidFill>
          <a:schemeClr val="accent6">
            <a:lumMod val="75000"/>
          </a:schemeClr>
        </a:solidFill>
      </dgm:spPr>
      <dgm:t>
        <a:bodyPr/>
        <a:lstStyle/>
        <a:p>
          <a:r>
            <a:rPr lang="en-GB" dirty="0"/>
            <a:t>An unbiased experiment</a:t>
          </a:r>
        </a:p>
      </dgm:t>
    </dgm:pt>
    <dgm:pt modelId="{2012CDF7-F18C-48FB-A6DD-913E68F66122}" type="parTrans" cxnId="{70D04136-E0DE-415D-8869-7B31D1BC14E0}">
      <dgm:prSet/>
      <dgm:spPr/>
      <dgm:t>
        <a:bodyPr/>
        <a:lstStyle/>
        <a:p>
          <a:endParaRPr lang="en-GB"/>
        </a:p>
      </dgm:t>
    </dgm:pt>
    <dgm:pt modelId="{1932518B-2384-4A54-8B45-34B164E7C004}" type="sibTrans" cxnId="{70D04136-E0DE-415D-8869-7B31D1BC14E0}">
      <dgm:prSet/>
      <dgm:spPr/>
      <dgm:t>
        <a:bodyPr/>
        <a:lstStyle/>
        <a:p>
          <a:endParaRPr lang="en-GB"/>
        </a:p>
      </dgm:t>
    </dgm:pt>
    <dgm:pt modelId="{D2EFA327-9670-42CD-8300-679C10D11FBF}">
      <dgm:prSet phldrT="[Text]"/>
      <dgm:spPr/>
      <dgm:t>
        <a:bodyPr/>
        <a:lstStyle/>
        <a:p>
          <a:r>
            <a:rPr lang="en-GB" dirty="0"/>
            <a:t>A design that lets you model what you need</a:t>
          </a:r>
        </a:p>
      </dgm:t>
    </dgm:pt>
    <dgm:pt modelId="{412E28F6-893D-47FE-B5B0-815B58CC7FD8}" type="parTrans" cxnId="{0659CF51-A228-4F90-89A6-DBCEC2BB3F2B}">
      <dgm:prSet/>
      <dgm:spPr/>
      <dgm:t>
        <a:bodyPr/>
        <a:lstStyle/>
        <a:p>
          <a:endParaRPr lang="en-GB"/>
        </a:p>
      </dgm:t>
    </dgm:pt>
    <dgm:pt modelId="{C07CB838-5469-43E1-8114-3EC7AAC73B44}" type="sibTrans" cxnId="{0659CF51-A228-4F90-89A6-DBCEC2BB3F2B}">
      <dgm:prSet/>
      <dgm:spPr/>
      <dgm:t>
        <a:bodyPr/>
        <a:lstStyle/>
        <a:p>
          <a:endParaRPr lang="en-GB"/>
        </a:p>
      </dgm:t>
    </dgm:pt>
    <dgm:pt modelId="{9EA4E2C4-C0A1-4379-8540-8D2874C884EB}">
      <dgm:prSet phldrT="[Text]"/>
      <dgm:spPr/>
      <dgm:t>
        <a:bodyPr/>
        <a:lstStyle/>
        <a:p>
          <a:r>
            <a:rPr lang="en-GB" dirty="0"/>
            <a:t>A fair modelling process</a:t>
          </a:r>
        </a:p>
      </dgm:t>
    </dgm:pt>
    <dgm:pt modelId="{87603CFF-10B1-4CE6-ACA2-A1034F97F8FF}" type="parTrans" cxnId="{105731E7-30A8-4AAE-8339-F026B3ED8459}">
      <dgm:prSet/>
      <dgm:spPr/>
      <dgm:t>
        <a:bodyPr/>
        <a:lstStyle/>
        <a:p>
          <a:endParaRPr lang="en-GB"/>
        </a:p>
      </dgm:t>
    </dgm:pt>
    <dgm:pt modelId="{5E8D6269-9EE0-46BD-BDD7-F11A2CD546E4}" type="sibTrans" cxnId="{105731E7-30A8-4AAE-8339-F026B3ED8459}">
      <dgm:prSet/>
      <dgm:spPr/>
      <dgm:t>
        <a:bodyPr/>
        <a:lstStyle/>
        <a:p>
          <a:endParaRPr lang="en-GB"/>
        </a:p>
      </dgm:t>
    </dgm:pt>
    <dgm:pt modelId="{D7213826-C713-45E0-916C-D72820EDFB07}" type="pres">
      <dgm:prSet presAssocID="{507ACE20-B5C9-41B7-A84E-4ACF76EEC9A5}" presName="Name0" presStyleCnt="0">
        <dgm:presLayoutVars>
          <dgm:dir/>
          <dgm:resizeHandles val="exact"/>
        </dgm:presLayoutVars>
      </dgm:prSet>
      <dgm:spPr/>
    </dgm:pt>
    <dgm:pt modelId="{7458AFED-1CFE-46E4-92DF-D5D47F3F6AF8}" type="pres">
      <dgm:prSet presAssocID="{C0FB4FD9-6FC3-44F9-9E21-5202D59F1BAF}" presName="node" presStyleLbl="node1" presStyleIdx="0" presStyleCnt="4">
        <dgm:presLayoutVars>
          <dgm:bulletEnabled val="1"/>
        </dgm:presLayoutVars>
      </dgm:prSet>
      <dgm:spPr/>
    </dgm:pt>
    <dgm:pt modelId="{F0B9723E-3477-4759-9097-E313BE5BD0B5}" type="pres">
      <dgm:prSet presAssocID="{778DFB68-0D2F-4243-9887-96325A9A659C}" presName="sibTrans" presStyleLbl="sibTrans2D1" presStyleIdx="0" presStyleCnt="3"/>
      <dgm:spPr/>
    </dgm:pt>
    <dgm:pt modelId="{4970A0D1-B874-4030-B100-ECA335B88D66}" type="pres">
      <dgm:prSet presAssocID="{778DFB68-0D2F-4243-9887-96325A9A659C}" presName="connectorText" presStyleLbl="sibTrans2D1" presStyleIdx="0" presStyleCnt="3"/>
      <dgm:spPr/>
    </dgm:pt>
    <dgm:pt modelId="{CF8EAA59-4452-4940-BBA4-99D416B6F17E}" type="pres">
      <dgm:prSet presAssocID="{89091670-847E-431B-B27F-594906260A00}" presName="node" presStyleLbl="node1" presStyleIdx="1" presStyleCnt="4">
        <dgm:presLayoutVars>
          <dgm:bulletEnabled val="1"/>
        </dgm:presLayoutVars>
      </dgm:prSet>
      <dgm:spPr/>
    </dgm:pt>
    <dgm:pt modelId="{EA2C86FC-0382-4199-9F68-8FD22A03611A}" type="pres">
      <dgm:prSet presAssocID="{1932518B-2384-4A54-8B45-34B164E7C004}" presName="sibTrans" presStyleLbl="sibTrans2D1" presStyleIdx="1" presStyleCnt="3"/>
      <dgm:spPr/>
    </dgm:pt>
    <dgm:pt modelId="{17C10415-F90A-43EE-B364-AC539B8BA9A8}" type="pres">
      <dgm:prSet presAssocID="{1932518B-2384-4A54-8B45-34B164E7C004}" presName="connectorText" presStyleLbl="sibTrans2D1" presStyleIdx="1" presStyleCnt="3"/>
      <dgm:spPr/>
    </dgm:pt>
    <dgm:pt modelId="{E57936A5-C183-4DD2-B712-504D8C140C79}" type="pres">
      <dgm:prSet presAssocID="{D2EFA327-9670-42CD-8300-679C10D11FBF}" presName="node" presStyleLbl="node1" presStyleIdx="2" presStyleCnt="4">
        <dgm:presLayoutVars>
          <dgm:bulletEnabled val="1"/>
        </dgm:presLayoutVars>
      </dgm:prSet>
      <dgm:spPr/>
    </dgm:pt>
    <dgm:pt modelId="{D62DC79C-6126-44C6-9D8E-19C0E35F95E4}" type="pres">
      <dgm:prSet presAssocID="{C07CB838-5469-43E1-8114-3EC7AAC73B44}" presName="sibTrans" presStyleLbl="sibTrans2D1" presStyleIdx="2" presStyleCnt="3"/>
      <dgm:spPr/>
    </dgm:pt>
    <dgm:pt modelId="{3A75A43E-1CA0-474F-B5BF-F0ACF9412512}" type="pres">
      <dgm:prSet presAssocID="{C07CB838-5469-43E1-8114-3EC7AAC73B44}" presName="connectorText" presStyleLbl="sibTrans2D1" presStyleIdx="2" presStyleCnt="3"/>
      <dgm:spPr/>
    </dgm:pt>
    <dgm:pt modelId="{B71B41BA-F9D4-48C3-8EA4-399959127BE3}" type="pres">
      <dgm:prSet presAssocID="{9EA4E2C4-C0A1-4379-8540-8D2874C884EB}" presName="node" presStyleLbl="node1" presStyleIdx="3" presStyleCnt="4">
        <dgm:presLayoutVars>
          <dgm:bulletEnabled val="1"/>
        </dgm:presLayoutVars>
      </dgm:prSet>
      <dgm:spPr/>
    </dgm:pt>
  </dgm:ptLst>
  <dgm:cxnLst>
    <dgm:cxn modelId="{8C1DA602-F32B-45A9-9EA5-180B612DB99B}" type="presOf" srcId="{C0FB4FD9-6FC3-44F9-9E21-5202D59F1BAF}" destId="{7458AFED-1CFE-46E4-92DF-D5D47F3F6AF8}" srcOrd="0" destOrd="0" presId="urn:microsoft.com/office/officeart/2005/8/layout/process1"/>
    <dgm:cxn modelId="{59561530-DEDE-4BBB-B8DC-900367E3800D}" type="presOf" srcId="{1932518B-2384-4A54-8B45-34B164E7C004}" destId="{17C10415-F90A-43EE-B364-AC539B8BA9A8}" srcOrd="1" destOrd="0" presId="urn:microsoft.com/office/officeart/2005/8/layout/process1"/>
    <dgm:cxn modelId="{70D04136-E0DE-415D-8869-7B31D1BC14E0}" srcId="{507ACE20-B5C9-41B7-A84E-4ACF76EEC9A5}" destId="{89091670-847E-431B-B27F-594906260A00}" srcOrd="1" destOrd="0" parTransId="{2012CDF7-F18C-48FB-A6DD-913E68F66122}" sibTransId="{1932518B-2384-4A54-8B45-34B164E7C004}"/>
    <dgm:cxn modelId="{0659CF51-A228-4F90-89A6-DBCEC2BB3F2B}" srcId="{507ACE20-B5C9-41B7-A84E-4ACF76EEC9A5}" destId="{D2EFA327-9670-42CD-8300-679C10D11FBF}" srcOrd="2" destOrd="0" parTransId="{412E28F6-893D-47FE-B5B0-815B58CC7FD8}" sibTransId="{C07CB838-5469-43E1-8114-3EC7AAC73B44}"/>
    <dgm:cxn modelId="{E6F32C76-7458-438B-AFEA-A4BB0C010E1A}" type="presOf" srcId="{89091670-847E-431B-B27F-594906260A00}" destId="{CF8EAA59-4452-4940-BBA4-99D416B6F17E}" srcOrd="0" destOrd="0" presId="urn:microsoft.com/office/officeart/2005/8/layout/process1"/>
    <dgm:cxn modelId="{00FC5658-A89C-4459-A8DD-BA211C66E863}" type="presOf" srcId="{507ACE20-B5C9-41B7-A84E-4ACF76EEC9A5}" destId="{D7213826-C713-45E0-916C-D72820EDFB07}" srcOrd="0" destOrd="0" presId="urn:microsoft.com/office/officeart/2005/8/layout/process1"/>
    <dgm:cxn modelId="{7A138759-D80B-4BD7-8634-6C50999348B9}" type="presOf" srcId="{778DFB68-0D2F-4243-9887-96325A9A659C}" destId="{F0B9723E-3477-4759-9097-E313BE5BD0B5}" srcOrd="0" destOrd="0" presId="urn:microsoft.com/office/officeart/2005/8/layout/process1"/>
    <dgm:cxn modelId="{166C9E7F-2B84-47F6-B7DF-9AA6C1426CF3}" type="presOf" srcId="{C07CB838-5469-43E1-8114-3EC7AAC73B44}" destId="{3A75A43E-1CA0-474F-B5BF-F0ACF9412512}" srcOrd="1" destOrd="0" presId="urn:microsoft.com/office/officeart/2005/8/layout/process1"/>
    <dgm:cxn modelId="{8BAA31B0-F3BC-4E07-B290-CAE983BD483E}" type="presOf" srcId="{778DFB68-0D2F-4243-9887-96325A9A659C}" destId="{4970A0D1-B874-4030-B100-ECA335B88D66}" srcOrd="1" destOrd="0" presId="urn:microsoft.com/office/officeart/2005/8/layout/process1"/>
    <dgm:cxn modelId="{D9BC09B5-E713-48EA-996A-03B137618B2E}" type="presOf" srcId="{D2EFA327-9670-42CD-8300-679C10D11FBF}" destId="{E57936A5-C183-4DD2-B712-504D8C140C79}" srcOrd="0" destOrd="0" presId="urn:microsoft.com/office/officeart/2005/8/layout/process1"/>
    <dgm:cxn modelId="{E0C741BC-C8F5-4D05-9CF6-0647FE27E025}" type="presOf" srcId="{9EA4E2C4-C0A1-4379-8540-8D2874C884EB}" destId="{B71B41BA-F9D4-48C3-8EA4-399959127BE3}" srcOrd="0" destOrd="0" presId="urn:microsoft.com/office/officeart/2005/8/layout/process1"/>
    <dgm:cxn modelId="{D2D750C8-2F58-422E-8468-BC83D0690E24}" srcId="{507ACE20-B5C9-41B7-A84E-4ACF76EEC9A5}" destId="{C0FB4FD9-6FC3-44F9-9E21-5202D59F1BAF}" srcOrd="0" destOrd="0" parTransId="{716CDBA9-9399-4C2D-A972-64824EF9D678}" sibTransId="{778DFB68-0D2F-4243-9887-96325A9A659C}"/>
    <dgm:cxn modelId="{097F46E1-E06F-4F3C-95B1-A4EBF2EB490A}" type="presOf" srcId="{1932518B-2384-4A54-8B45-34B164E7C004}" destId="{EA2C86FC-0382-4199-9F68-8FD22A03611A}" srcOrd="0" destOrd="0" presId="urn:microsoft.com/office/officeart/2005/8/layout/process1"/>
    <dgm:cxn modelId="{105731E7-30A8-4AAE-8339-F026B3ED8459}" srcId="{507ACE20-B5C9-41B7-A84E-4ACF76EEC9A5}" destId="{9EA4E2C4-C0A1-4379-8540-8D2874C884EB}" srcOrd="3" destOrd="0" parTransId="{87603CFF-10B1-4CE6-ACA2-A1034F97F8FF}" sibTransId="{5E8D6269-9EE0-46BD-BDD7-F11A2CD546E4}"/>
    <dgm:cxn modelId="{00888EF9-1B07-40CD-874E-74CA2A934A98}" type="presOf" srcId="{C07CB838-5469-43E1-8114-3EC7AAC73B44}" destId="{D62DC79C-6126-44C6-9D8E-19C0E35F95E4}" srcOrd="0" destOrd="0" presId="urn:microsoft.com/office/officeart/2005/8/layout/process1"/>
    <dgm:cxn modelId="{24B562CD-79CE-4D1D-BD0F-18FAF0CA2B66}" type="presParOf" srcId="{D7213826-C713-45E0-916C-D72820EDFB07}" destId="{7458AFED-1CFE-46E4-92DF-D5D47F3F6AF8}" srcOrd="0" destOrd="0" presId="urn:microsoft.com/office/officeart/2005/8/layout/process1"/>
    <dgm:cxn modelId="{13D22324-1E80-41D2-BA1E-F4C869C5E901}" type="presParOf" srcId="{D7213826-C713-45E0-916C-D72820EDFB07}" destId="{F0B9723E-3477-4759-9097-E313BE5BD0B5}" srcOrd="1" destOrd="0" presId="urn:microsoft.com/office/officeart/2005/8/layout/process1"/>
    <dgm:cxn modelId="{0AACD17C-69E6-4617-A747-48DD57EFE16C}" type="presParOf" srcId="{F0B9723E-3477-4759-9097-E313BE5BD0B5}" destId="{4970A0D1-B874-4030-B100-ECA335B88D66}" srcOrd="0" destOrd="0" presId="urn:microsoft.com/office/officeart/2005/8/layout/process1"/>
    <dgm:cxn modelId="{52C36F8E-DC68-4090-B2E6-C191D24C6DE3}" type="presParOf" srcId="{D7213826-C713-45E0-916C-D72820EDFB07}" destId="{CF8EAA59-4452-4940-BBA4-99D416B6F17E}" srcOrd="2" destOrd="0" presId="urn:microsoft.com/office/officeart/2005/8/layout/process1"/>
    <dgm:cxn modelId="{CEC2E199-220D-4261-9741-22D90B400E40}" type="presParOf" srcId="{D7213826-C713-45E0-916C-D72820EDFB07}" destId="{EA2C86FC-0382-4199-9F68-8FD22A03611A}" srcOrd="3" destOrd="0" presId="urn:microsoft.com/office/officeart/2005/8/layout/process1"/>
    <dgm:cxn modelId="{A9926CE7-1F20-469C-B5FF-DBABAA85B65F}" type="presParOf" srcId="{EA2C86FC-0382-4199-9F68-8FD22A03611A}" destId="{17C10415-F90A-43EE-B364-AC539B8BA9A8}" srcOrd="0" destOrd="0" presId="urn:microsoft.com/office/officeart/2005/8/layout/process1"/>
    <dgm:cxn modelId="{C3E0CA0E-0116-41D7-8AC0-9A8D7750BEF0}" type="presParOf" srcId="{D7213826-C713-45E0-916C-D72820EDFB07}" destId="{E57936A5-C183-4DD2-B712-504D8C140C79}" srcOrd="4" destOrd="0" presId="urn:microsoft.com/office/officeart/2005/8/layout/process1"/>
    <dgm:cxn modelId="{65C3CDE3-9E10-4DAB-862D-EA5CF66799E5}" type="presParOf" srcId="{D7213826-C713-45E0-916C-D72820EDFB07}" destId="{D62DC79C-6126-44C6-9D8E-19C0E35F95E4}" srcOrd="5" destOrd="0" presId="urn:microsoft.com/office/officeart/2005/8/layout/process1"/>
    <dgm:cxn modelId="{0121109A-45D1-4250-97C5-E0119BFB4184}" type="presParOf" srcId="{D62DC79C-6126-44C6-9D8E-19C0E35F95E4}" destId="{3A75A43E-1CA0-474F-B5BF-F0ACF9412512}" srcOrd="0" destOrd="0" presId="urn:microsoft.com/office/officeart/2005/8/layout/process1"/>
    <dgm:cxn modelId="{1A40E98E-36E6-4CFD-8200-E85269DF8DF6}" type="presParOf" srcId="{D7213826-C713-45E0-916C-D72820EDFB07}" destId="{B71B41BA-F9D4-48C3-8EA4-399959127BE3}"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507ACE20-B5C9-41B7-A84E-4ACF76EEC9A5}" type="doc">
      <dgm:prSet loTypeId="urn:microsoft.com/office/officeart/2005/8/layout/process1" loCatId="process" qsTypeId="urn:microsoft.com/office/officeart/2005/8/quickstyle/simple1" qsCatId="simple" csTypeId="urn:microsoft.com/office/officeart/2005/8/colors/accent1_2" csCatId="accent1" phldr="1"/>
      <dgm:spPr/>
    </dgm:pt>
    <dgm:pt modelId="{C0FB4FD9-6FC3-44F9-9E21-5202D59F1BAF}">
      <dgm:prSet phldrT="[Text]"/>
      <dgm:spPr/>
      <dgm:t>
        <a:bodyPr/>
        <a:lstStyle/>
        <a:p>
          <a:r>
            <a:rPr lang="en-GB" dirty="0"/>
            <a:t>A fair and relevant measurement</a:t>
          </a:r>
        </a:p>
      </dgm:t>
    </dgm:pt>
    <dgm:pt modelId="{716CDBA9-9399-4C2D-A972-64824EF9D678}" type="parTrans" cxnId="{D2D750C8-2F58-422E-8468-BC83D0690E24}">
      <dgm:prSet/>
      <dgm:spPr/>
      <dgm:t>
        <a:bodyPr/>
        <a:lstStyle/>
        <a:p>
          <a:endParaRPr lang="en-GB"/>
        </a:p>
      </dgm:t>
    </dgm:pt>
    <dgm:pt modelId="{778DFB68-0D2F-4243-9887-96325A9A659C}" type="sibTrans" cxnId="{D2D750C8-2F58-422E-8468-BC83D0690E24}">
      <dgm:prSet/>
      <dgm:spPr/>
      <dgm:t>
        <a:bodyPr/>
        <a:lstStyle/>
        <a:p>
          <a:endParaRPr lang="en-GB"/>
        </a:p>
      </dgm:t>
    </dgm:pt>
    <dgm:pt modelId="{89091670-847E-431B-B27F-594906260A00}">
      <dgm:prSet phldrT="[Text]"/>
      <dgm:spPr/>
      <dgm:t>
        <a:bodyPr/>
        <a:lstStyle/>
        <a:p>
          <a:r>
            <a:rPr lang="en-GB" dirty="0"/>
            <a:t>An unbiased experiment</a:t>
          </a:r>
        </a:p>
      </dgm:t>
    </dgm:pt>
    <dgm:pt modelId="{2012CDF7-F18C-48FB-A6DD-913E68F66122}" type="parTrans" cxnId="{70D04136-E0DE-415D-8869-7B31D1BC14E0}">
      <dgm:prSet/>
      <dgm:spPr/>
      <dgm:t>
        <a:bodyPr/>
        <a:lstStyle/>
        <a:p>
          <a:endParaRPr lang="en-GB"/>
        </a:p>
      </dgm:t>
    </dgm:pt>
    <dgm:pt modelId="{1932518B-2384-4A54-8B45-34B164E7C004}" type="sibTrans" cxnId="{70D04136-E0DE-415D-8869-7B31D1BC14E0}">
      <dgm:prSet/>
      <dgm:spPr/>
      <dgm:t>
        <a:bodyPr/>
        <a:lstStyle/>
        <a:p>
          <a:endParaRPr lang="en-GB"/>
        </a:p>
      </dgm:t>
    </dgm:pt>
    <dgm:pt modelId="{D2EFA327-9670-42CD-8300-679C10D11FBF}">
      <dgm:prSet phldrT="[Text]"/>
      <dgm:spPr>
        <a:solidFill>
          <a:schemeClr val="accent6">
            <a:lumMod val="75000"/>
          </a:schemeClr>
        </a:solidFill>
      </dgm:spPr>
      <dgm:t>
        <a:bodyPr/>
        <a:lstStyle/>
        <a:p>
          <a:r>
            <a:rPr lang="en-GB" dirty="0"/>
            <a:t>A design that lets you model what you need</a:t>
          </a:r>
        </a:p>
      </dgm:t>
    </dgm:pt>
    <dgm:pt modelId="{412E28F6-893D-47FE-B5B0-815B58CC7FD8}" type="parTrans" cxnId="{0659CF51-A228-4F90-89A6-DBCEC2BB3F2B}">
      <dgm:prSet/>
      <dgm:spPr/>
      <dgm:t>
        <a:bodyPr/>
        <a:lstStyle/>
        <a:p>
          <a:endParaRPr lang="en-GB"/>
        </a:p>
      </dgm:t>
    </dgm:pt>
    <dgm:pt modelId="{C07CB838-5469-43E1-8114-3EC7AAC73B44}" type="sibTrans" cxnId="{0659CF51-A228-4F90-89A6-DBCEC2BB3F2B}">
      <dgm:prSet/>
      <dgm:spPr/>
      <dgm:t>
        <a:bodyPr/>
        <a:lstStyle/>
        <a:p>
          <a:endParaRPr lang="en-GB"/>
        </a:p>
      </dgm:t>
    </dgm:pt>
    <dgm:pt modelId="{9EA4E2C4-C0A1-4379-8540-8D2874C884EB}">
      <dgm:prSet phldrT="[Text]"/>
      <dgm:spPr>
        <a:solidFill>
          <a:schemeClr val="accent6">
            <a:lumMod val="75000"/>
          </a:schemeClr>
        </a:solidFill>
      </dgm:spPr>
      <dgm:t>
        <a:bodyPr/>
        <a:lstStyle/>
        <a:p>
          <a:r>
            <a:rPr lang="en-GB" dirty="0"/>
            <a:t>A fair modelling process</a:t>
          </a:r>
        </a:p>
      </dgm:t>
    </dgm:pt>
    <dgm:pt modelId="{87603CFF-10B1-4CE6-ACA2-A1034F97F8FF}" type="parTrans" cxnId="{105731E7-30A8-4AAE-8339-F026B3ED8459}">
      <dgm:prSet/>
      <dgm:spPr/>
      <dgm:t>
        <a:bodyPr/>
        <a:lstStyle/>
        <a:p>
          <a:endParaRPr lang="en-GB"/>
        </a:p>
      </dgm:t>
    </dgm:pt>
    <dgm:pt modelId="{5E8D6269-9EE0-46BD-BDD7-F11A2CD546E4}" type="sibTrans" cxnId="{105731E7-30A8-4AAE-8339-F026B3ED8459}">
      <dgm:prSet/>
      <dgm:spPr/>
      <dgm:t>
        <a:bodyPr/>
        <a:lstStyle/>
        <a:p>
          <a:endParaRPr lang="en-GB"/>
        </a:p>
      </dgm:t>
    </dgm:pt>
    <dgm:pt modelId="{D7213826-C713-45E0-916C-D72820EDFB07}" type="pres">
      <dgm:prSet presAssocID="{507ACE20-B5C9-41B7-A84E-4ACF76EEC9A5}" presName="Name0" presStyleCnt="0">
        <dgm:presLayoutVars>
          <dgm:dir/>
          <dgm:resizeHandles val="exact"/>
        </dgm:presLayoutVars>
      </dgm:prSet>
      <dgm:spPr/>
    </dgm:pt>
    <dgm:pt modelId="{7458AFED-1CFE-46E4-92DF-D5D47F3F6AF8}" type="pres">
      <dgm:prSet presAssocID="{C0FB4FD9-6FC3-44F9-9E21-5202D59F1BAF}" presName="node" presStyleLbl="node1" presStyleIdx="0" presStyleCnt="4">
        <dgm:presLayoutVars>
          <dgm:bulletEnabled val="1"/>
        </dgm:presLayoutVars>
      </dgm:prSet>
      <dgm:spPr/>
    </dgm:pt>
    <dgm:pt modelId="{F0B9723E-3477-4759-9097-E313BE5BD0B5}" type="pres">
      <dgm:prSet presAssocID="{778DFB68-0D2F-4243-9887-96325A9A659C}" presName="sibTrans" presStyleLbl="sibTrans2D1" presStyleIdx="0" presStyleCnt="3"/>
      <dgm:spPr/>
    </dgm:pt>
    <dgm:pt modelId="{4970A0D1-B874-4030-B100-ECA335B88D66}" type="pres">
      <dgm:prSet presAssocID="{778DFB68-0D2F-4243-9887-96325A9A659C}" presName="connectorText" presStyleLbl="sibTrans2D1" presStyleIdx="0" presStyleCnt="3"/>
      <dgm:spPr/>
    </dgm:pt>
    <dgm:pt modelId="{CF8EAA59-4452-4940-BBA4-99D416B6F17E}" type="pres">
      <dgm:prSet presAssocID="{89091670-847E-431B-B27F-594906260A00}" presName="node" presStyleLbl="node1" presStyleIdx="1" presStyleCnt="4">
        <dgm:presLayoutVars>
          <dgm:bulletEnabled val="1"/>
        </dgm:presLayoutVars>
      </dgm:prSet>
      <dgm:spPr/>
    </dgm:pt>
    <dgm:pt modelId="{EA2C86FC-0382-4199-9F68-8FD22A03611A}" type="pres">
      <dgm:prSet presAssocID="{1932518B-2384-4A54-8B45-34B164E7C004}" presName="sibTrans" presStyleLbl="sibTrans2D1" presStyleIdx="1" presStyleCnt="3"/>
      <dgm:spPr/>
    </dgm:pt>
    <dgm:pt modelId="{17C10415-F90A-43EE-B364-AC539B8BA9A8}" type="pres">
      <dgm:prSet presAssocID="{1932518B-2384-4A54-8B45-34B164E7C004}" presName="connectorText" presStyleLbl="sibTrans2D1" presStyleIdx="1" presStyleCnt="3"/>
      <dgm:spPr/>
    </dgm:pt>
    <dgm:pt modelId="{E57936A5-C183-4DD2-B712-504D8C140C79}" type="pres">
      <dgm:prSet presAssocID="{D2EFA327-9670-42CD-8300-679C10D11FBF}" presName="node" presStyleLbl="node1" presStyleIdx="2" presStyleCnt="4">
        <dgm:presLayoutVars>
          <dgm:bulletEnabled val="1"/>
        </dgm:presLayoutVars>
      </dgm:prSet>
      <dgm:spPr/>
    </dgm:pt>
    <dgm:pt modelId="{D62DC79C-6126-44C6-9D8E-19C0E35F95E4}" type="pres">
      <dgm:prSet presAssocID="{C07CB838-5469-43E1-8114-3EC7AAC73B44}" presName="sibTrans" presStyleLbl="sibTrans2D1" presStyleIdx="2" presStyleCnt="3"/>
      <dgm:spPr/>
    </dgm:pt>
    <dgm:pt modelId="{3A75A43E-1CA0-474F-B5BF-F0ACF9412512}" type="pres">
      <dgm:prSet presAssocID="{C07CB838-5469-43E1-8114-3EC7AAC73B44}" presName="connectorText" presStyleLbl="sibTrans2D1" presStyleIdx="2" presStyleCnt="3"/>
      <dgm:spPr/>
    </dgm:pt>
    <dgm:pt modelId="{B71B41BA-F9D4-48C3-8EA4-399959127BE3}" type="pres">
      <dgm:prSet presAssocID="{9EA4E2C4-C0A1-4379-8540-8D2874C884EB}" presName="node" presStyleLbl="node1" presStyleIdx="3" presStyleCnt="4">
        <dgm:presLayoutVars>
          <dgm:bulletEnabled val="1"/>
        </dgm:presLayoutVars>
      </dgm:prSet>
      <dgm:spPr/>
    </dgm:pt>
  </dgm:ptLst>
  <dgm:cxnLst>
    <dgm:cxn modelId="{8C1DA602-F32B-45A9-9EA5-180B612DB99B}" type="presOf" srcId="{C0FB4FD9-6FC3-44F9-9E21-5202D59F1BAF}" destId="{7458AFED-1CFE-46E4-92DF-D5D47F3F6AF8}" srcOrd="0" destOrd="0" presId="urn:microsoft.com/office/officeart/2005/8/layout/process1"/>
    <dgm:cxn modelId="{59561530-DEDE-4BBB-B8DC-900367E3800D}" type="presOf" srcId="{1932518B-2384-4A54-8B45-34B164E7C004}" destId="{17C10415-F90A-43EE-B364-AC539B8BA9A8}" srcOrd="1" destOrd="0" presId="urn:microsoft.com/office/officeart/2005/8/layout/process1"/>
    <dgm:cxn modelId="{70D04136-E0DE-415D-8869-7B31D1BC14E0}" srcId="{507ACE20-B5C9-41B7-A84E-4ACF76EEC9A5}" destId="{89091670-847E-431B-B27F-594906260A00}" srcOrd="1" destOrd="0" parTransId="{2012CDF7-F18C-48FB-A6DD-913E68F66122}" sibTransId="{1932518B-2384-4A54-8B45-34B164E7C004}"/>
    <dgm:cxn modelId="{0659CF51-A228-4F90-89A6-DBCEC2BB3F2B}" srcId="{507ACE20-B5C9-41B7-A84E-4ACF76EEC9A5}" destId="{D2EFA327-9670-42CD-8300-679C10D11FBF}" srcOrd="2" destOrd="0" parTransId="{412E28F6-893D-47FE-B5B0-815B58CC7FD8}" sibTransId="{C07CB838-5469-43E1-8114-3EC7AAC73B44}"/>
    <dgm:cxn modelId="{E6F32C76-7458-438B-AFEA-A4BB0C010E1A}" type="presOf" srcId="{89091670-847E-431B-B27F-594906260A00}" destId="{CF8EAA59-4452-4940-BBA4-99D416B6F17E}" srcOrd="0" destOrd="0" presId="urn:microsoft.com/office/officeart/2005/8/layout/process1"/>
    <dgm:cxn modelId="{00FC5658-A89C-4459-A8DD-BA211C66E863}" type="presOf" srcId="{507ACE20-B5C9-41B7-A84E-4ACF76EEC9A5}" destId="{D7213826-C713-45E0-916C-D72820EDFB07}" srcOrd="0" destOrd="0" presId="urn:microsoft.com/office/officeart/2005/8/layout/process1"/>
    <dgm:cxn modelId="{7A138759-D80B-4BD7-8634-6C50999348B9}" type="presOf" srcId="{778DFB68-0D2F-4243-9887-96325A9A659C}" destId="{F0B9723E-3477-4759-9097-E313BE5BD0B5}" srcOrd="0" destOrd="0" presId="urn:microsoft.com/office/officeart/2005/8/layout/process1"/>
    <dgm:cxn modelId="{166C9E7F-2B84-47F6-B7DF-9AA6C1426CF3}" type="presOf" srcId="{C07CB838-5469-43E1-8114-3EC7AAC73B44}" destId="{3A75A43E-1CA0-474F-B5BF-F0ACF9412512}" srcOrd="1" destOrd="0" presId="urn:microsoft.com/office/officeart/2005/8/layout/process1"/>
    <dgm:cxn modelId="{8BAA31B0-F3BC-4E07-B290-CAE983BD483E}" type="presOf" srcId="{778DFB68-0D2F-4243-9887-96325A9A659C}" destId="{4970A0D1-B874-4030-B100-ECA335B88D66}" srcOrd="1" destOrd="0" presId="urn:microsoft.com/office/officeart/2005/8/layout/process1"/>
    <dgm:cxn modelId="{D9BC09B5-E713-48EA-996A-03B137618B2E}" type="presOf" srcId="{D2EFA327-9670-42CD-8300-679C10D11FBF}" destId="{E57936A5-C183-4DD2-B712-504D8C140C79}" srcOrd="0" destOrd="0" presId="urn:microsoft.com/office/officeart/2005/8/layout/process1"/>
    <dgm:cxn modelId="{E0C741BC-C8F5-4D05-9CF6-0647FE27E025}" type="presOf" srcId="{9EA4E2C4-C0A1-4379-8540-8D2874C884EB}" destId="{B71B41BA-F9D4-48C3-8EA4-399959127BE3}" srcOrd="0" destOrd="0" presId="urn:microsoft.com/office/officeart/2005/8/layout/process1"/>
    <dgm:cxn modelId="{D2D750C8-2F58-422E-8468-BC83D0690E24}" srcId="{507ACE20-B5C9-41B7-A84E-4ACF76EEC9A5}" destId="{C0FB4FD9-6FC3-44F9-9E21-5202D59F1BAF}" srcOrd="0" destOrd="0" parTransId="{716CDBA9-9399-4C2D-A972-64824EF9D678}" sibTransId="{778DFB68-0D2F-4243-9887-96325A9A659C}"/>
    <dgm:cxn modelId="{097F46E1-E06F-4F3C-95B1-A4EBF2EB490A}" type="presOf" srcId="{1932518B-2384-4A54-8B45-34B164E7C004}" destId="{EA2C86FC-0382-4199-9F68-8FD22A03611A}" srcOrd="0" destOrd="0" presId="urn:microsoft.com/office/officeart/2005/8/layout/process1"/>
    <dgm:cxn modelId="{105731E7-30A8-4AAE-8339-F026B3ED8459}" srcId="{507ACE20-B5C9-41B7-A84E-4ACF76EEC9A5}" destId="{9EA4E2C4-C0A1-4379-8540-8D2874C884EB}" srcOrd="3" destOrd="0" parTransId="{87603CFF-10B1-4CE6-ACA2-A1034F97F8FF}" sibTransId="{5E8D6269-9EE0-46BD-BDD7-F11A2CD546E4}"/>
    <dgm:cxn modelId="{00888EF9-1B07-40CD-874E-74CA2A934A98}" type="presOf" srcId="{C07CB838-5469-43E1-8114-3EC7AAC73B44}" destId="{D62DC79C-6126-44C6-9D8E-19C0E35F95E4}" srcOrd="0" destOrd="0" presId="urn:microsoft.com/office/officeart/2005/8/layout/process1"/>
    <dgm:cxn modelId="{24B562CD-79CE-4D1D-BD0F-18FAF0CA2B66}" type="presParOf" srcId="{D7213826-C713-45E0-916C-D72820EDFB07}" destId="{7458AFED-1CFE-46E4-92DF-D5D47F3F6AF8}" srcOrd="0" destOrd="0" presId="urn:microsoft.com/office/officeart/2005/8/layout/process1"/>
    <dgm:cxn modelId="{13D22324-1E80-41D2-BA1E-F4C869C5E901}" type="presParOf" srcId="{D7213826-C713-45E0-916C-D72820EDFB07}" destId="{F0B9723E-3477-4759-9097-E313BE5BD0B5}" srcOrd="1" destOrd="0" presId="urn:microsoft.com/office/officeart/2005/8/layout/process1"/>
    <dgm:cxn modelId="{0AACD17C-69E6-4617-A747-48DD57EFE16C}" type="presParOf" srcId="{F0B9723E-3477-4759-9097-E313BE5BD0B5}" destId="{4970A0D1-B874-4030-B100-ECA335B88D66}" srcOrd="0" destOrd="0" presId="urn:microsoft.com/office/officeart/2005/8/layout/process1"/>
    <dgm:cxn modelId="{52C36F8E-DC68-4090-B2E6-C191D24C6DE3}" type="presParOf" srcId="{D7213826-C713-45E0-916C-D72820EDFB07}" destId="{CF8EAA59-4452-4940-BBA4-99D416B6F17E}" srcOrd="2" destOrd="0" presId="urn:microsoft.com/office/officeart/2005/8/layout/process1"/>
    <dgm:cxn modelId="{CEC2E199-220D-4261-9741-22D90B400E40}" type="presParOf" srcId="{D7213826-C713-45E0-916C-D72820EDFB07}" destId="{EA2C86FC-0382-4199-9F68-8FD22A03611A}" srcOrd="3" destOrd="0" presId="urn:microsoft.com/office/officeart/2005/8/layout/process1"/>
    <dgm:cxn modelId="{A9926CE7-1F20-469C-B5FF-DBABAA85B65F}" type="presParOf" srcId="{EA2C86FC-0382-4199-9F68-8FD22A03611A}" destId="{17C10415-F90A-43EE-B364-AC539B8BA9A8}" srcOrd="0" destOrd="0" presId="urn:microsoft.com/office/officeart/2005/8/layout/process1"/>
    <dgm:cxn modelId="{C3E0CA0E-0116-41D7-8AC0-9A8D7750BEF0}" type="presParOf" srcId="{D7213826-C713-45E0-916C-D72820EDFB07}" destId="{E57936A5-C183-4DD2-B712-504D8C140C79}" srcOrd="4" destOrd="0" presId="urn:microsoft.com/office/officeart/2005/8/layout/process1"/>
    <dgm:cxn modelId="{65C3CDE3-9E10-4DAB-862D-EA5CF66799E5}" type="presParOf" srcId="{D7213826-C713-45E0-916C-D72820EDFB07}" destId="{D62DC79C-6126-44C6-9D8E-19C0E35F95E4}" srcOrd="5" destOrd="0" presId="urn:microsoft.com/office/officeart/2005/8/layout/process1"/>
    <dgm:cxn modelId="{0121109A-45D1-4250-97C5-E0119BFB4184}" type="presParOf" srcId="{D62DC79C-6126-44C6-9D8E-19C0E35F95E4}" destId="{3A75A43E-1CA0-474F-B5BF-F0ACF9412512}" srcOrd="0" destOrd="0" presId="urn:microsoft.com/office/officeart/2005/8/layout/process1"/>
    <dgm:cxn modelId="{1A40E98E-36E6-4CFD-8200-E85269DF8DF6}" type="presParOf" srcId="{D7213826-C713-45E0-916C-D72820EDFB07}" destId="{B71B41BA-F9D4-48C3-8EA4-399959127BE3}"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48853A9-FCAC-4586-814D-14C70E93FE8D}">
      <dsp:nvSpPr>
        <dsp:cNvPr id="0" name=""/>
        <dsp:cNvSpPr/>
      </dsp:nvSpPr>
      <dsp:spPr>
        <a:xfrm>
          <a:off x="1227" y="574799"/>
          <a:ext cx="4788544" cy="2873126"/>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0" tIns="190500" rIns="190500" bIns="190500" numCol="1" spcCol="1270" anchor="ctr" anchorCtr="0">
          <a:noAutofit/>
        </a:bodyPr>
        <a:lstStyle/>
        <a:p>
          <a:pPr marL="0" lvl="0" indent="0" algn="ctr" defTabSz="2222500">
            <a:lnSpc>
              <a:spcPct val="90000"/>
            </a:lnSpc>
            <a:spcBef>
              <a:spcPct val="0"/>
            </a:spcBef>
            <a:spcAft>
              <a:spcPct val="35000"/>
            </a:spcAft>
            <a:buNone/>
          </a:pPr>
          <a:r>
            <a:rPr lang="en-GB" sz="5000" kern="1200" dirty="0"/>
            <a:t>Our measurements contain variation</a:t>
          </a:r>
        </a:p>
      </dsp:txBody>
      <dsp:txXfrm>
        <a:off x="1227" y="574799"/>
        <a:ext cx="4788544" cy="2873126"/>
      </dsp:txXfrm>
    </dsp:sp>
    <dsp:sp modelId="{5CBB9924-DEA2-418F-8311-A215F1F91A38}">
      <dsp:nvSpPr>
        <dsp:cNvPr id="0" name=""/>
        <dsp:cNvSpPr/>
      </dsp:nvSpPr>
      <dsp:spPr>
        <a:xfrm>
          <a:off x="5268627" y="574799"/>
          <a:ext cx="4788544" cy="2873126"/>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0" tIns="190500" rIns="190500" bIns="190500" numCol="1" spcCol="1270" anchor="ctr" anchorCtr="0">
          <a:noAutofit/>
        </a:bodyPr>
        <a:lstStyle/>
        <a:p>
          <a:pPr marL="0" lvl="0" indent="0" algn="ctr" defTabSz="2222500">
            <a:lnSpc>
              <a:spcPct val="90000"/>
            </a:lnSpc>
            <a:spcBef>
              <a:spcPct val="0"/>
            </a:spcBef>
            <a:spcAft>
              <a:spcPct val="35000"/>
            </a:spcAft>
            <a:buNone/>
          </a:pPr>
          <a:r>
            <a:rPr lang="en-GB" sz="5000" kern="1200" dirty="0"/>
            <a:t>Experimenters can be biased</a:t>
          </a:r>
        </a:p>
      </dsp:txBody>
      <dsp:txXfrm>
        <a:off x="5268627" y="574799"/>
        <a:ext cx="4788544" cy="287312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48853A9-FCAC-4586-814D-14C70E93FE8D}">
      <dsp:nvSpPr>
        <dsp:cNvPr id="0" name=""/>
        <dsp:cNvSpPr/>
      </dsp:nvSpPr>
      <dsp:spPr>
        <a:xfrm>
          <a:off x="1227" y="574799"/>
          <a:ext cx="4788544" cy="2873126"/>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0" tIns="190500" rIns="190500" bIns="190500" numCol="1" spcCol="1270" anchor="ctr" anchorCtr="0">
          <a:noAutofit/>
        </a:bodyPr>
        <a:lstStyle/>
        <a:p>
          <a:pPr marL="0" lvl="0" indent="0" algn="ctr" defTabSz="2222500">
            <a:lnSpc>
              <a:spcPct val="90000"/>
            </a:lnSpc>
            <a:spcBef>
              <a:spcPct val="0"/>
            </a:spcBef>
            <a:spcAft>
              <a:spcPct val="35000"/>
            </a:spcAft>
            <a:buNone/>
          </a:pPr>
          <a:r>
            <a:rPr lang="en-GB" sz="5000" kern="1200" dirty="0"/>
            <a:t>Our measurements contain variation</a:t>
          </a:r>
        </a:p>
      </dsp:txBody>
      <dsp:txXfrm>
        <a:off x="1227" y="574799"/>
        <a:ext cx="4788544" cy="2873126"/>
      </dsp:txXfrm>
    </dsp:sp>
    <dsp:sp modelId="{5CBB9924-DEA2-418F-8311-A215F1F91A38}">
      <dsp:nvSpPr>
        <dsp:cNvPr id="0" name=""/>
        <dsp:cNvSpPr/>
      </dsp:nvSpPr>
      <dsp:spPr>
        <a:xfrm>
          <a:off x="5268627" y="574799"/>
          <a:ext cx="4788544" cy="2873126"/>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0" tIns="190500" rIns="190500" bIns="190500" numCol="1" spcCol="1270" anchor="ctr" anchorCtr="0">
          <a:noAutofit/>
        </a:bodyPr>
        <a:lstStyle/>
        <a:p>
          <a:pPr marL="0" lvl="0" indent="0" algn="ctr" defTabSz="2222500">
            <a:lnSpc>
              <a:spcPct val="90000"/>
            </a:lnSpc>
            <a:spcBef>
              <a:spcPct val="0"/>
            </a:spcBef>
            <a:spcAft>
              <a:spcPct val="35000"/>
            </a:spcAft>
            <a:buNone/>
          </a:pPr>
          <a:r>
            <a:rPr lang="en-GB" sz="5000" kern="1200" dirty="0"/>
            <a:t>Experimenters can be biased</a:t>
          </a:r>
        </a:p>
      </dsp:txBody>
      <dsp:txXfrm>
        <a:off x="5268627" y="574799"/>
        <a:ext cx="4788544" cy="287312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58AFED-1CFE-46E4-92DF-D5D47F3F6AF8}">
      <dsp:nvSpPr>
        <dsp:cNvPr id="0" name=""/>
        <dsp:cNvSpPr/>
      </dsp:nvSpPr>
      <dsp:spPr>
        <a:xfrm>
          <a:off x="4420" y="1431580"/>
          <a:ext cx="1932607" cy="1159564"/>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GB" sz="2200" kern="1200" dirty="0"/>
            <a:t>A fair and relevant measurement</a:t>
          </a:r>
        </a:p>
      </dsp:txBody>
      <dsp:txXfrm>
        <a:off x="38382" y="1465542"/>
        <a:ext cx="1864683" cy="1091640"/>
      </dsp:txXfrm>
    </dsp:sp>
    <dsp:sp modelId="{F0B9723E-3477-4759-9097-E313BE5BD0B5}">
      <dsp:nvSpPr>
        <dsp:cNvPr id="0" name=""/>
        <dsp:cNvSpPr/>
      </dsp:nvSpPr>
      <dsp:spPr>
        <a:xfrm>
          <a:off x="2130288" y="1771719"/>
          <a:ext cx="409712" cy="47928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GB" sz="1800" kern="1200"/>
        </a:p>
      </dsp:txBody>
      <dsp:txXfrm>
        <a:off x="2130288" y="1867576"/>
        <a:ext cx="286798" cy="287572"/>
      </dsp:txXfrm>
    </dsp:sp>
    <dsp:sp modelId="{CF8EAA59-4452-4940-BBA4-99D416B6F17E}">
      <dsp:nvSpPr>
        <dsp:cNvPr id="0" name=""/>
        <dsp:cNvSpPr/>
      </dsp:nvSpPr>
      <dsp:spPr>
        <a:xfrm>
          <a:off x="2710070" y="1431580"/>
          <a:ext cx="1932607" cy="1159564"/>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GB" sz="2200" kern="1200" dirty="0"/>
            <a:t>An unbiased experiment</a:t>
          </a:r>
        </a:p>
      </dsp:txBody>
      <dsp:txXfrm>
        <a:off x="2744032" y="1465542"/>
        <a:ext cx="1864683" cy="1091640"/>
      </dsp:txXfrm>
    </dsp:sp>
    <dsp:sp modelId="{EA2C86FC-0382-4199-9F68-8FD22A03611A}">
      <dsp:nvSpPr>
        <dsp:cNvPr id="0" name=""/>
        <dsp:cNvSpPr/>
      </dsp:nvSpPr>
      <dsp:spPr>
        <a:xfrm>
          <a:off x="4835939" y="1771719"/>
          <a:ext cx="409712" cy="47928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GB" sz="1800" kern="1200"/>
        </a:p>
      </dsp:txBody>
      <dsp:txXfrm>
        <a:off x="4835939" y="1867576"/>
        <a:ext cx="286798" cy="287572"/>
      </dsp:txXfrm>
    </dsp:sp>
    <dsp:sp modelId="{E57936A5-C183-4DD2-B712-504D8C140C79}">
      <dsp:nvSpPr>
        <dsp:cNvPr id="0" name=""/>
        <dsp:cNvSpPr/>
      </dsp:nvSpPr>
      <dsp:spPr>
        <a:xfrm>
          <a:off x="5415721" y="1431580"/>
          <a:ext cx="1932607" cy="1159564"/>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GB" sz="2200" kern="1200" dirty="0"/>
            <a:t>A design that lets you model what you need</a:t>
          </a:r>
        </a:p>
      </dsp:txBody>
      <dsp:txXfrm>
        <a:off x="5449683" y="1465542"/>
        <a:ext cx="1864683" cy="1091640"/>
      </dsp:txXfrm>
    </dsp:sp>
    <dsp:sp modelId="{D62DC79C-6126-44C6-9D8E-19C0E35F95E4}">
      <dsp:nvSpPr>
        <dsp:cNvPr id="0" name=""/>
        <dsp:cNvSpPr/>
      </dsp:nvSpPr>
      <dsp:spPr>
        <a:xfrm>
          <a:off x="7541589" y="1771719"/>
          <a:ext cx="409712" cy="47928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GB" sz="1800" kern="1200"/>
        </a:p>
      </dsp:txBody>
      <dsp:txXfrm>
        <a:off x="7541589" y="1867576"/>
        <a:ext cx="286798" cy="287572"/>
      </dsp:txXfrm>
    </dsp:sp>
    <dsp:sp modelId="{B71B41BA-F9D4-48C3-8EA4-399959127BE3}">
      <dsp:nvSpPr>
        <dsp:cNvPr id="0" name=""/>
        <dsp:cNvSpPr/>
      </dsp:nvSpPr>
      <dsp:spPr>
        <a:xfrm>
          <a:off x="8121372" y="1431580"/>
          <a:ext cx="1932607" cy="1159564"/>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GB" sz="2200" kern="1200" dirty="0"/>
            <a:t>A fair modelling process</a:t>
          </a:r>
        </a:p>
      </dsp:txBody>
      <dsp:txXfrm>
        <a:off x="8155334" y="1465542"/>
        <a:ext cx="1864683" cy="109164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58AFED-1CFE-46E4-92DF-D5D47F3F6AF8}">
      <dsp:nvSpPr>
        <dsp:cNvPr id="0" name=""/>
        <dsp:cNvSpPr/>
      </dsp:nvSpPr>
      <dsp:spPr>
        <a:xfrm>
          <a:off x="4420" y="1431580"/>
          <a:ext cx="1932607" cy="1159564"/>
        </a:xfrm>
        <a:prstGeom prst="roundRect">
          <a:avLst>
            <a:gd name="adj" fmla="val 10000"/>
          </a:avLst>
        </a:prstGeom>
        <a:solidFill>
          <a:schemeClr val="accent6">
            <a:lumMod val="75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GB" sz="2200" kern="1200" dirty="0"/>
            <a:t>A fair and relevant measurement</a:t>
          </a:r>
        </a:p>
      </dsp:txBody>
      <dsp:txXfrm>
        <a:off x="38382" y="1465542"/>
        <a:ext cx="1864683" cy="1091640"/>
      </dsp:txXfrm>
    </dsp:sp>
    <dsp:sp modelId="{F0B9723E-3477-4759-9097-E313BE5BD0B5}">
      <dsp:nvSpPr>
        <dsp:cNvPr id="0" name=""/>
        <dsp:cNvSpPr/>
      </dsp:nvSpPr>
      <dsp:spPr>
        <a:xfrm>
          <a:off x="2130288" y="1771719"/>
          <a:ext cx="409712" cy="47928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GB" sz="1800" kern="1200"/>
        </a:p>
      </dsp:txBody>
      <dsp:txXfrm>
        <a:off x="2130288" y="1867576"/>
        <a:ext cx="286798" cy="287572"/>
      </dsp:txXfrm>
    </dsp:sp>
    <dsp:sp modelId="{CF8EAA59-4452-4940-BBA4-99D416B6F17E}">
      <dsp:nvSpPr>
        <dsp:cNvPr id="0" name=""/>
        <dsp:cNvSpPr/>
      </dsp:nvSpPr>
      <dsp:spPr>
        <a:xfrm>
          <a:off x="2710070" y="1431580"/>
          <a:ext cx="1932607" cy="1159564"/>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GB" sz="2200" kern="1200" dirty="0"/>
            <a:t>An unbiased experiment</a:t>
          </a:r>
        </a:p>
      </dsp:txBody>
      <dsp:txXfrm>
        <a:off x="2744032" y="1465542"/>
        <a:ext cx="1864683" cy="1091640"/>
      </dsp:txXfrm>
    </dsp:sp>
    <dsp:sp modelId="{EA2C86FC-0382-4199-9F68-8FD22A03611A}">
      <dsp:nvSpPr>
        <dsp:cNvPr id="0" name=""/>
        <dsp:cNvSpPr/>
      </dsp:nvSpPr>
      <dsp:spPr>
        <a:xfrm>
          <a:off x="4835939" y="1771719"/>
          <a:ext cx="409712" cy="47928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GB" sz="1800" kern="1200"/>
        </a:p>
      </dsp:txBody>
      <dsp:txXfrm>
        <a:off x="4835939" y="1867576"/>
        <a:ext cx="286798" cy="287572"/>
      </dsp:txXfrm>
    </dsp:sp>
    <dsp:sp modelId="{E57936A5-C183-4DD2-B712-504D8C140C79}">
      <dsp:nvSpPr>
        <dsp:cNvPr id="0" name=""/>
        <dsp:cNvSpPr/>
      </dsp:nvSpPr>
      <dsp:spPr>
        <a:xfrm>
          <a:off x="5415721" y="1431580"/>
          <a:ext cx="1932607" cy="1159564"/>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GB" sz="2200" kern="1200" dirty="0"/>
            <a:t>A design that lets you model what you need</a:t>
          </a:r>
        </a:p>
      </dsp:txBody>
      <dsp:txXfrm>
        <a:off x="5449683" y="1465542"/>
        <a:ext cx="1864683" cy="1091640"/>
      </dsp:txXfrm>
    </dsp:sp>
    <dsp:sp modelId="{D62DC79C-6126-44C6-9D8E-19C0E35F95E4}">
      <dsp:nvSpPr>
        <dsp:cNvPr id="0" name=""/>
        <dsp:cNvSpPr/>
      </dsp:nvSpPr>
      <dsp:spPr>
        <a:xfrm>
          <a:off x="7541589" y="1771719"/>
          <a:ext cx="409712" cy="47928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GB" sz="1800" kern="1200"/>
        </a:p>
      </dsp:txBody>
      <dsp:txXfrm>
        <a:off x="7541589" y="1867576"/>
        <a:ext cx="286798" cy="287572"/>
      </dsp:txXfrm>
    </dsp:sp>
    <dsp:sp modelId="{B71B41BA-F9D4-48C3-8EA4-399959127BE3}">
      <dsp:nvSpPr>
        <dsp:cNvPr id="0" name=""/>
        <dsp:cNvSpPr/>
      </dsp:nvSpPr>
      <dsp:spPr>
        <a:xfrm>
          <a:off x="8121372" y="1431580"/>
          <a:ext cx="1932607" cy="1159564"/>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GB" sz="2200" kern="1200" dirty="0"/>
            <a:t>A fair modelling process</a:t>
          </a:r>
        </a:p>
      </dsp:txBody>
      <dsp:txXfrm>
        <a:off x="8155334" y="1465542"/>
        <a:ext cx="1864683" cy="109164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56CD70B-F465-4DF6-9D85-700B69535294}">
      <dsp:nvSpPr>
        <dsp:cNvPr id="0" name=""/>
        <dsp:cNvSpPr/>
      </dsp:nvSpPr>
      <dsp:spPr>
        <a:xfrm>
          <a:off x="0" y="1634172"/>
          <a:ext cx="1257300" cy="754380"/>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GB" sz="1900" kern="1200" dirty="0"/>
            <a:t>Buy steel</a:t>
          </a:r>
        </a:p>
      </dsp:txBody>
      <dsp:txXfrm>
        <a:off x="22095" y="1656267"/>
        <a:ext cx="1213110" cy="710190"/>
      </dsp:txXfrm>
    </dsp:sp>
    <dsp:sp modelId="{199F724D-D564-4F4E-97DE-59AB3684E0F9}">
      <dsp:nvSpPr>
        <dsp:cNvPr id="0" name=""/>
        <dsp:cNvSpPr/>
      </dsp:nvSpPr>
      <dsp:spPr>
        <a:xfrm>
          <a:off x="1383029" y="1855457"/>
          <a:ext cx="266547" cy="31181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GB" sz="1300" kern="1200"/>
        </a:p>
      </dsp:txBody>
      <dsp:txXfrm>
        <a:off x="1383029" y="1917819"/>
        <a:ext cx="186583" cy="187086"/>
      </dsp:txXfrm>
    </dsp:sp>
    <dsp:sp modelId="{49908FC6-C2A5-4B08-907D-FBFD8DD644F6}">
      <dsp:nvSpPr>
        <dsp:cNvPr id="0" name=""/>
        <dsp:cNvSpPr/>
      </dsp:nvSpPr>
      <dsp:spPr>
        <a:xfrm>
          <a:off x="1760219" y="1634172"/>
          <a:ext cx="1257300" cy="754380"/>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GB" sz="1900" kern="1200" dirty="0"/>
            <a:t>Cut in to samples</a:t>
          </a:r>
        </a:p>
      </dsp:txBody>
      <dsp:txXfrm>
        <a:off x="1782314" y="1656267"/>
        <a:ext cx="1213110" cy="710190"/>
      </dsp:txXfrm>
    </dsp:sp>
    <dsp:sp modelId="{47B47323-7013-44B4-846C-B9F1F3B76E10}">
      <dsp:nvSpPr>
        <dsp:cNvPr id="0" name=""/>
        <dsp:cNvSpPr/>
      </dsp:nvSpPr>
      <dsp:spPr>
        <a:xfrm>
          <a:off x="3143249" y="1855457"/>
          <a:ext cx="266547" cy="31181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GB" sz="1300" kern="1200"/>
        </a:p>
      </dsp:txBody>
      <dsp:txXfrm>
        <a:off x="3143249" y="1917819"/>
        <a:ext cx="186583" cy="187086"/>
      </dsp:txXfrm>
    </dsp:sp>
    <dsp:sp modelId="{5A940E2F-012E-4A58-AD25-98789F41FA21}">
      <dsp:nvSpPr>
        <dsp:cNvPr id="0" name=""/>
        <dsp:cNvSpPr/>
      </dsp:nvSpPr>
      <dsp:spPr>
        <a:xfrm>
          <a:off x="3520439" y="1634172"/>
          <a:ext cx="1257300" cy="754380"/>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GB" sz="1900" kern="1200" dirty="0"/>
            <a:t>Polish samples</a:t>
          </a:r>
        </a:p>
      </dsp:txBody>
      <dsp:txXfrm>
        <a:off x="3542534" y="1656267"/>
        <a:ext cx="1213110" cy="710190"/>
      </dsp:txXfrm>
    </dsp:sp>
    <dsp:sp modelId="{44DA2CC6-B7E4-46C0-8DAD-4797F4EC323E}">
      <dsp:nvSpPr>
        <dsp:cNvPr id="0" name=""/>
        <dsp:cNvSpPr/>
      </dsp:nvSpPr>
      <dsp:spPr>
        <a:xfrm>
          <a:off x="4903470" y="1855457"/>
          <a:ext cx="266547" cy="31181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GB" sz="1300" kern="1200"/>
        </a:p>
      </dsp:txBody>
      <dsp:txXfrm>
        <a:off x="4903470" y="1917819"/>
        <a:ext cx="186583" cy="187086"/>
      </dsp:txXfrm>
    </dsp:sp>
    <dsp:sp modelId="{81A4C44B-B72D-40D7-A5B8-7BD141757990}">
      <dsp:nvSpPr>
        <dsp:cNvPr id="0" name=""/>
        <dsp:cNvSpPr/>
      </dsp:nvSpPr>
      <dsp:spPr>
        <a:xfrm>
          <a:off x="5280659" y="1634172"/>
          <a:ext cx="1257300" cy="754380"/>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GB" sz="1900" kern="1200" dirty="0"/>
            <a:t>Apply PVD coating</a:t>
          </a:r>
        </a:p>
      </dsp:txBody>
      <dsp:txXfrm>
        <a:off x="5302754" y="1656267"/>
        <a:ext cx="1213110" cy="710190"/>
      </dsp:txXfrm>
    </dsp:sp>
    <dsp:sp modelId="{8FF1D54E-C074-4143-BE7D-74F11A0B51A0}">
      <dsp:nvSpPr>
        <dsp:cNvPr id="0" name=""/>
        <dsp:cNvSpPr/>
      </dsp:nvSpPr>
      <dsp:spPr>
        <a:xfrm>
          <a:off x="6663690" y="1855457"/>
          <a:ext cx="266547" cy="31181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GB" sz="1300" kern="1200"/>
        </a:p>
      </dsp:txBody>
      <dsp:txXfrm>
        <a:off x="6663690" y="1917819"/>
        <a:ext cx="186583" cy="187086"/>
      </dsp:txXfrm>
    </dsp:sp>
    <dsp:sp modelId="{63F69956-E108-48B0-B2F1-318422A22F29}">
      <dsp:nvSpPr>
        <dsp:cNvPr id="0" name=""/>
        <dsp:cNvSpPr/>
      </dsp:nvSpPr>
      <dsp:spPr>
        <a:xfrm>
          <a:off x="7040880" y="1634172"/>
          <a:ext cx="1257300" cy="754380"/>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GB" sz="1900" kern="1200" dirty="0"/>
            <a:t>Wear test</a:t>
          </a:r>
        </a:p>
      </dsp:txBody>
      <dsp:txXfrm>
        <a:off x="7062975" y="1656267"/>
        <a:ext cx="1213110" cy="710190"/>
      </dsp:txXfrm>
    </dsp:sp>
    <dsp:sp modelId="{76AC6318-2927-4208-B64E-5169B3049221}">
      <dsp:nvSpPr>
        <dsp:cNvPr id="0" name=""/>
        <dsp:cNvSpPr/>
      </dsp:nvSpPr>
      <dsp:spPr>
        <a:xfrm>
          <a:off x="8423910" y="1855457"/>
          <a:ext cx="266547" cy="31181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GB" sz="1300" kern="1200"/>
        </a:p>
      </dsp:txBody>
      <dsp:txXfrm>
        <a:off x="8423910" y="1917819"/>
        <a:ext cx="186583" cy="187086"/>
      </dsp:txXfrm>
    </dsp:sp>
    <dsp:sp modelId="{538DA8D7-B1B2-469F-8765-865C32440059}">
      <dsp:nvSpPr>
        <dsp:cNvPr id="0" name=""/>
        <dsp:cNvSpPr/>
      </dsp:nvSpPr>
      <dsp:spPr>
        <a:xfrm>
          <a:off x="8801100" y="1634172"/>
          <a:ext cx="1257300" cy="754380"/>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GB" sz="1900" kern="1200" dirty="0"/>
            <a:t>Process data</a:t>
          </a:r>
        </a:p>
      </dsp:txBody>
      <dsp:txXfrm>
        <a:off x="8823195" y="1656267"/>
        <a:ext cx="1213110" cy="71019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56CD70B-F465-4DF6-9D85-700B69535294}">
      <dsp:nvSpPr>
        <dsp:cNvPr id="0" name=""/>
        <dsp:cNvSpPr/>
      </dsp:nvSpPr>
      <dsp:spPr>
        <a:xfrm>
          <a:off x="0" y="1634172"/>
          <a:ext cx="1257300" cy="754380"/>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GB" sz="1900" kern="1200" dirty="0"/>
            <a:t>Buy aluminium</a:t>
          </a:r>
        </a:p>
      </dsp:txBody>
      <dsp:txXfrm>
        <a:off x="22095" y="1656267"/>
        <a:ext cx="1213110" cy="710190"/>
      </dsp:txXfrm>
    </dsp:sp>
    <dsp:sp modelId="{199F724D-D564-4F4E-97DE-59AB3684E0F9}">
      <dsp:nvSpPr>
        <dsp:cNvPr id="0" name=""/>
        <dsp:cNvSpPr/>
      </dsp:nvSpPr>
      <dsp:spPr>
        <a:xfrm>
          <a:off x="1383029" y="1855457"/>
          <a:ext cx="266547" cy="31181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GB" sz="1300" kern="1200"/>
        </a:p>
      </dsp:txBody>
      <dsp:txXfrm>
        <a:off x="1383029" y="1917819"/>
        <a:ext cx="186583" cy="187086"/>
      </dsp:txXfrm>
    </dsp:sp>
    <dsp:sp modelId="{49908FC6-C2A5-4B08-907D-FBFD8DD644F6}">
      <dsp:nvSpPr>
        <dsp:cNvPr id="0" name=""/>
        <dsp:cNvSpPr/>
      </dsp:nvSpPr>
      <dsp:spPr>
        <a:xfrm>
          <a:off x="1760219" y="1634172"/>
          <a:ext cx="1257300" cy="754380"/>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GB" sz="1900" kern="1200" dirty="0"/>
            <a:t>Cut in to samples</a:t>
          </a:r>
        </a:p>
      </dsp:txBody>
      <dsp:txXfrm>
        <a:off x="1782314" y="1656267"/>
        <a:ext cx="1213110" cy="710190"/>
      </dsp:txXfrm>
    </dsp:sp>
    <dsp:sp modelId="{47B47323-7013-44B4-846C-B9F1F3B76E10}">
      <dsp:nvSpPr>
        <dsp:cNvPr id="0" name=""/>
        <dsp:cNvSpPr/>
      </dsp:nvSpPr>
      <dsp:spPr>
        <a:xfrm>
          <a:off x="3143249" y="1855457"/>
          <a:ext cx="266547" cy="31181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GB" sz="1300" kern="1200"/>
        </a:p>
      </dsp:txBody>
      <dsp:txXfrm>
        <a:off x="3143249" y="1917819"/>
        <a:ext cx="186583" cy="187086"/>
      </dsp:txXfrm>
    </dsp:sp>
    <dsp:sp modelId="{5A940E2F-012E-4A58-AD25-98789F41FA21}">
      <dsp:nvSpPr>
        <dsp:cNvPr id="0" name=""/>
        <dsp:cNvSpPr/>
      </dsp:nvSpPr>
      <dsp:spPr>
        <a:xfrm>
          <a:off x="3520439" y="1634172"/>
          <a:ext cx="1257300" cy="754380"/>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GB" sz="1900" kern="1200" dirty="0"/>
            <a:t>Polish samples</a:t>
          </a:r>
        </a:p>
      </dsp:txBody>
      <dsp:txXfrm>
        <a:off x="3542534" y="1656267"/>
        <a:ext cx="1213110" cy="710190"/>
      </dsp:txXfrm>
    </dsp:sp>
    <dsp:sp modelId="{44DA2CC6-B7E4-46C0-8DAD-4797F4EC323E}">
      <dsp:nvSpPr>
        <dsp:cNvPr id="0" name=""/>
        <dsp:cNvSpPr/>
      </dsp:nvSpPr>
      <dsp:spPr>
        <a:xfrm>
          <a:off x="4903470" y="1855457"/>
          <a:ext cx="266547" cy="31181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GB" sz="1300" kern="1200"/>
        </a:p>
      </dsp:txBody>
      <dsp:txXfrm>
        <a:off x="4903470" y="1917819"/>
        <a:ext cx="186583" cy="187086"/>
      </dsp:txXfrm>
    </dsp:sp>
    <dsp:sp modelId="{81A4C44B-B72D-40D7-A5B8-7BD141757990}">
      <dsp:nvSpPr>
        <dsp:cNvPr id="0" name=""/>
        <dsp:cNvSpPr/>
      </dsp:nvSpPr>
      <dsp:spPr>
        <a:xfrm>
          <a:off x="5280659" y="1634172"/>
          <a:ext cx="1257300" cy="754380"/>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GB" sz="1900" kern="1200" dirty="0"/>
            <a:t>Anodise</a:t>
          </a:r>
        </a:p>
      </dsp:txBody>
      <dsp:txXfrm>
        <a:off x="5302754" y="1656267"/>
        <a:ext cx="1213110" cy="710190"/>
      </dsp:txXfrm>
    </dsp:sp>
    <dsp:sp modelId="{8FF1D54E-C074-4143-BE7D-74F11A0B51A0}">
      <dsp:nvSpPr>
        <dsp:cNvPr id="0" name=""/>
        <dsp:cNvSpPr/>
      </dsp:nvSpPr>
      <dsp:spPr>
        <a:xfrm>
          <a:off x="6663690" y="1855457"/>
          <a:ext cx="266547" cy="31181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GB" sz="1300" kern="1200"/>
        </a:p>
      </dsp:txBody>
      <dsp:txXfrm>
        <a:off x="6663690" y="1917819"/>
        <a:ext cx="186583" cy="187086"/>
      </dsp:txXfrm>
    </dsp:sp>
    <dsp:sp modelId="{63F69956-E108-48B0-B2F1-318422A22F29}">
      <dsp:nvSpPr>
        <dsp:cNvPr id="0" name=""/>
        <dsp:cNvSpPr/>
      </dsp:nvSpPr>
      <dsp:spPr>
        <a:xfrm>
          <a:off x="7040880" y="1634172"/>
          <a:ext cx="1257300" cy="754380"/>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GB" sz="1900" kern="1200" dirty="0"/>
            <a:t>Wear test</a:t>
          </a:r>
        </a:p>
      </dsp:txBody>
      <dsp:txXfrm>
        <a:off x="7062975" y="1656267"/>
        <a:ext cx="1213110" cy="710190"/>
      </dsp:txXfrm>
    </dsp:sp>
    <dsp:sp modelId="{76AC6318-2927-4208-B64E-5169B3049221}">
      <dsp:nvSpPr>
        <dsp:cNvPr id="0" name=""/>
        <dsp:cNvSpPr/>
      </dsp:nvSpPr>
      <dsp:spPr>
        <a:xfrm>
          <a:off x="8423910" y="1855457"/>
          <a:ext cx="266547" cy="31181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GB" sz="1300" kern="1200"/>
        </a:p>
      </dsp:txBody>
      <dsp:txXfrm>
        <a:off x="8423910" y="1917819"/>
        <a:ext cx="186583" cy="187086"/>
      </dsp:txXfrm>
    </dsp:sp>
    <dsp:sp modelId="{538DA8D7-B1B2-469F-8765-865C32440059}">
      <dsp:nvSpPr>
        <dsp:cNvPr id="0" name=""/>
        <dsp:cNvSpPr/>
      </dsp:nvSpPr>
      <dsp:spPr>
        <a:xfrm>
          <a:off x="8801100" y="1634172"/>
          <a:ext cx="1257300" cy="754380"/>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GB" sz="1900" kern="1200" dirty="0"/>
            <a:t>Process data</a:t>
          </a:r>
        </a:p>
      </dsp:txBody>
      <dsp:txXfrm>
        <a:off x="8823195" y="1656267"/>
        <a:ext cx="1213110" cy="71019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58AFED-1CFE-46E4-92DF-D5D47F3F6AF8}">
      <dsp:nvSpPr>
        <dsp:cNvPr id="0" name=""/>
        <dsp:cNvSpPr/>
      </dsp:nvSpPr>
      <dsp:spPr>
        <a:xfrm>
          <a:off x="4420" y="1431580"/>
          <a:ext cx="1932607" cy="1159564"/>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GB" sz="2200" kern="1200" dirty="0"/>
            <a:t>A fair and relevant measurement</a:t>
          </a:r>
        </a:p>
      </dsp:txBody>
      <dsp:txXfrm>
        <a:off x="38382" y="1465542"/>
        <a:ext cx="1864683" cy="1091640"/>
      </dsp:txXfrm>
    </dsp:sp>
    <dsp:sp modelId="{F0B9723E-3477-4759-9097-E313BE5BD0B5}">
      <dsp:nvSpPr>
        <dsp:cNvPr id="0" name=""/>
        <dsp:cNvSpPr/>
      </dsp:nvSpPr>
      <dsp:spPr>
        <a:xfrm>
          <a:off x="2130288" y="1771719"/>
          <a:ext cx="409712" cy="47928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GB" sz="1800" kern="1200"/>
        </a:p>
      </dsp:txBody>
      <dsp:txXfrm>
        <a:off x="2130288" y="1867576"/>
        <a:ext cx="286798" cy="287572"/>
      </dsp:txXfrm>
    </dsp:sp>
    <dsp:sp modelId="{CF8EAA59-4452-4940-BBA4-99D416B6F17E}">
      <dsp:nvSpPr>
        <dsp:cNvPr id="0" name=""/>
        <dsp:cNvSpPr/>
      </dsp:nvSpPr>
      <dsp:spPr>
        <a:xfrm>
          <a:off x="2710070" y="1431580"/>
          <a:ext cx="1932607" cy="1159564"/>
        </a:xfrm>
        <a:prstGeom prst="roundRect">
          <a:avLst>
            <a:gd name="adj" fmla="val 10000"/>
          </a:avLst>
        </a:prstGeom>
        <a:solidFill>
          <a:schemeClr val="accent6">
            <a:lumMod val="75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GB" sz="2200" kern="1200" dirty="0"/>
            <a:t>An unbiased experiment</a:t>
          </a:r>
        </a:p>
      </dsp:txBody>
      <dsp:txXfrm>
        <a:off x="2744032" y="1465542"/>
        <a:ext cx="1864683" cy="1091640"/>
      </dsp:txXfrm>
    </dsp:sp>
    <dsp:sp modelId="{EA2C86FC-0382-4199-9F68-8FD22A03611A}">
      <dsp:nvSpPr>
        <dsp:cNvPr id="0" name=""/>
        <dsp:cNvSpPr/>
      </dsp:nvSpPr>
      <dsp:spPr>
        <a:xfrm>
          <a:off x="4835939" y="1771719"/>
          <a:ext cx="409712" cy="47928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GB" sz="1800" kern="1200"/>
        </a:p>
      </dsp:txBody>
      <dsp:txXfrm>
        <a:off x="4835939" y="1867576"/>
        <a:ext cx="286798" cy="287572"/>
      </dsp:txXfrm>
    </dsp:sp>
    <dsp:sp modelId="{E57936A5-C183-4DD2-B712-504D8C140C79}">
      <dsp:nvSpPr>
        <dsp:cNvPr id="0" name=""/>
        <dsp:cNvSpPr/>
      </dsp:nvSpPr>
      <dsp:spPr>
        <a:xfrm>
          <a:off x="5415721" y="1431580"/>
          <a:ext cx="1932607" cy="1159564"/>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GB" sz="2200" kern="1200" dirty="0"/>
            <a:t>A design that lets you model what you need</a:t>
          </a:r>
        </a:p>
      </dsp:txBody>
      <dsp:txXfrm>
        <a:off x="5449683" y="1465542"/>
        <a:ext cx="1864683" cy="1091640"/>
      </dsp:txXfrm>
    </dsp:sp>
    <dsp:sp modelId="{D62DC79C-6126-44C6-9D8E-19C0E35F95E4}">
      <dsp:nvSpPr>
        <dsp:cNvPr id="0" name=""/>
        <dsp:cNvSpPr/>
      </dsp:nvSpPr>
      <dsp:spPr>
        <a:xfrm>
          <a:off x="7541589" y="1771719"/>
          <a:ext cx="409712" cy="47928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GB" sz="1800" kern="1200"/>
        </a:p>
      </dsp:txBody>
      <dsp:txXfrm>
        <a:off x="7541589" y="1867576"/>
        <a:ext cx="286798" cy="287572"/>
      </dsp:txXfrm>
    </dsp:sp>
    <dsp:sp modelId="{B71B41BA-F9D4-48C3-8EA4-399959127BE3}">
      <dsp:nvSpPr>
        <dsp:cNvPr id="0" name=""/>
        <dsp:cNvSpPr/>
      </dsp:nvSpPr>
      <dsp:spPr>
        <a:xfrm>
          <a:off x="8121372" y="1431580"/>
          <a:ext cx="1932607" cy="1159564"/>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GB" sz="2200" kern="1200" dirty="0"/>
            <a:t>A fair modelling process</a:t>
          </a:r>
        </a:p>
      </dsp:txBody>
      <dsp:txXfrm>
        <a:off x="8155334" y="1465542"/>
        <a:ext cx="1864683" cy="109164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58AFED-1CFE-46E4-92DF-D5D47F3F6AF8}">
      <dsp:nvSpPr>
        <dsp:cNvPr id="0" name=""/>
        <dsp:cNvSpPr/>
      </dsp:nvSpPr>
      <dsp:spPr>
        <a:xfrm>
          <a:off x="4420" y="1431580"/>
          <a:ext cx="1932607" cy="1159564"/>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GB" sz="2200" kern="1200" dirty="0"/>
            <a:t>A fair and relevant measurement</a:t>
          </a:r>
        </a:p>
      </dsp:txBody>
      <dsp:txXfrm>
        <a:off x="38382" y="1465542"/>
        <a:ext cx="1864683" cy="1091640"/>
      </dsp:txXfrm>
    </dsp:sp>
    <dsp:sp modelId="{F0B9723E-3477-4759-9097-E313BE5BD0B5}">
      <dsp:nvSpPr>
        <dsp:cNvPr id="0" name=""/>
        <dsp:cNvSpPr/>
      </dsp:nvSpPr>
      <dsp:spPr>
        <a:xfrm>
          <a:off x="2130288" y="1771719"/>
          <a:ext cx="409712" cy="47928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GB" sz="1800" kern="1200"/>
        </a:p>
      </dsp:txBody>
      <dsp:txXfrm>
        <a:off x="2130288" y="1867576"/>
        <a:ext cx="286798" cy="287572"/>
      </dsp:txXfrm>
    </dsp:sp>
    <dsp:sp modelId="{CF8EAA59-4452-4940-BBA4-99D416B6F17E}">
      <dsp:nvSpPr>
        <dsp:cNvPr id="0" name=""/>
        <dsp:cNvSpPr/>
      </dsp:nvSpPr>
      <dsp:spPr>
        <a:xfrm>
          <a:off x="2710070" y="1431580"/>
          <a:ext cx="1932607" cy="1159564"/>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GB" sz="2200" kern="1200" dirty="0"/>
            <a:t>An unbiased experiment</a:t>
          </a:r>
        </a:p>
      </dsp:txBody>
      <dsp:txXfrm>
        <a:off x="2744032" y="1465542"/>
        <a:ext cx="1864683" cy="1091640"/>
      </dsp:txXfrm>
    </dsp:sp>
    <dsp:sp modelId="{EA2C86FC-0382-4199-9F68-8FD22A03611A}">
      <dsp:nvSpPr>
        <dsp:cNvPr id="0" name=""/>
        <dsp:cNvSpPr/>
      </dsp:nvSpPr>
      <dsp:spPr>
        <a:xfrm>
          <a:off x="4835939" y="1771719"/>
          <a:ext cx="409712" cy="47928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GB" sz="1800" kern="1200"/>
        </a:p>
      </dsp:txBody>
      <dsp:txXfrm>
        <a:off x="4835939" y="1867576"/>
        <a:ext cx="286798" cy="287572"/>
      </dsp:txXfrm>
    </dsp:sp>
    <dsp:sp modelId="{E57936A5-C183-4DD2-B712-504D8C140C79}">
      <dsp:nvSpPr>
        <dsp:cNvPr id="0" name=""/>
        <dsp:cNvSpPr/>
      </dsp:nvSpPr>
      <dsp:spPr>
        <a:xfrm>
          <a:off x="5415721" y="1431580"/>
          <a:ext cx="1932607" cy="1159564"/>
        </a:xfrm>
        <a:prstGeom prst="roundRect">
          <a:avLst>
            <a:gd name="adj" fmla="val 10000"/>
          </a:avLst>
        </a:prstGeom>
        <a:solidFill>
          <a:schemeClr val="accent6">
            <a:lumMod val="75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GB" sz="2200" kern="1200" dirty="0"/>
            <a:t>A design that lets you model what you need</a:t>
          </a:r>
        </a:p>
      </dsp:txBody>
      <dsp:txXfrm>
        <a:off x="5449683" y="1465542"/>
        <a:ext cx="1864683" cy="1091640"/>
      </dsp:txXfrm>
    </dsp:sp>
    <dsp:sp modelId="{D62DC79C-6126-44C6-9D8E-19C0E35F95E4}">
      <dsp:nvSpPr>
        <dsp:cNvPr id="0" name=""/>
        <dsp:cNvSpPr/>
      </dsp:nvSpPr>
      <dsp:spPr>
        <a:xfrm>
          <a:off x="7541589" y="1771719"/>
          <a:ext cx="409712" cy="47928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GB" sz="1800" kern="1200"/>
        </a:p>
      </dsp:txBody>
      <dsp:txXfrm>
        <a:off x="7541589" y="1867576"/>
        <a:ext cx="286798" cy="287572"/>
      </dsp:txXfrm>
    </dsp:sp>
    <dsp:sp modelId="{B71B41BA-F9D4-48C3-8EA4-399959127BE3}">
      <dsp:nvSpPr>
        <dsp:cNvPr id="0" name=""/>
        <dsp:cNvSpPr/>
      </dsp:nvSpPr>
      <dsp:spPr>
        <a:xfrm>
          <a:off x="8121372" y="1431580"/>
          <a:ext cx="1932607" cy="1159564"/>
        </a:xfrm>
        <a:prstGeom prst="roundRect">
          <a:avLst>
            <a:gd name="adj" fmla="val 10000"/>
          </a:avLst>
        </a:prstGeom>
        <a:solidFill>
          <a:schemeClr val="accent6">
            <a:lumMod val="75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GB" sz="2200" kern="1200" dirty="0"/>
            <a:t>A fair modelling process</a:t>
          </a:r>
        </a:p>
      </dsp:txBody>
      <dsp:txXfrm>
        <a:off x="8155334" y="1465542"/>
        <a:ext cx="1864683" cy="1091640"/>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50443" y="0"/>
            <a:ext cx="2945659" cy="498056"/>
          </a:xfrm>
          <a:prstGeom prst="rect">
            <a:avLst/>
          </a:prstGeom>
        </p:spPr>
        <p:txBody>
          <a:bodyPr vert="horz" lIns="91440" tIns="45720" rIns="91440" bIns="45720" rtlCol="0"/>
          <a:lstStyle>
            <a:lvl1pPr algn="r">
              <a:defRPr sz="1200"/>
            </a:lvl1pPr>
          </a:lstStyle>
          <a:p>
            <a:fld id="{DB24E418-8E6C-463B-A15B-A855B81A8D19}" type="datetimeFigureOut">
              <a:rPr lang="en-GB" smtClean="0"/>
              <a:t>29/02/2020</a:t>
            </a:fld>
            <a:endParaRPr lang="en-GB"/>
          </a:p>
        </p:txBody>
      </p:sp>
      <p:sp>
        <p:nvSpPr>
          <p:cNvPr id="4" name="Slide Image Placeholder 3"/>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79768" y="4777194"/>
            <a:ext cx="5438140" cy="3908614"/>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9428584"/>
            <a:ext cx="2945659" cy="498055"/>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50443" y="9428584"/>
            <a:ext cx="2945659" cy="498055"/>
          </a:xfrm>
          <a:prstGeom prst="rect">
            <a:avLst/>
          </a:prstGeom>
        </p:spPr>
        <p:txBody>
          <a:bodyPr vert="horz" lIns="91440" tIns="45720" rIns="91440" bIns="45720" rtlCol="0" anchor="b"/>
          <a:lstStyle>
            <a:lvl1pPr algn="r">
              <a:defRPr sz="1200"/>
            </a:lvl1pPr>
          </a:lstStyle>
          <a:p>
            <a:fld id="{2A62E128-3C82-4ED2-87C9-81F01ABB7302}" type="slidenum">
              <a:rPr lang="en-GB" smtClean="0"/>
              <a:t>‹#›</a:t>
            </a:fld>
            <a:endParaRPr lang="en-GB"/>
          </a:p>
        </p:txBody>
      </p:sp>
    </p:spTree>
    <p:extLst>
      <p:ext uri="{BB962C8B-B14F-4D97-AF65-F5344CB8AC3E}">
        <p14:creationId xmlns:p14="http://schemas.microsoft.com/office/powerpoint/2010/main" val="41345146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A62E128-3C82-4ED2-87C9-81F01ABB7302}" type="slidenum">
              <a:rPr lang="en-GB" smtClean="0"/>
              <a:t>1</a:t>
            </a:fld>
            <a:endParaRPr lang="en-GB"/>
          </a:p>
        </p:txBody>
      </p:sp>
    </p:spTree>
    <p:extLst>
      <p:ext uri="{BB962C8B-B14F-4D97-AF65-F5344CB8AC3E}">
        <p14:creationId xmlns:p14="http://schemas.microsoft.com/office/powerpoint/2010/main" val="24549522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Note that there is variation in the measurement </a:t>
            </a:r>
          </a:p>
        </p:txBody>
      </p:sp>
      <p:sp>
        <p:nvSpPr>
          <p:cNvPr id="4" name="Slide Number Placeholder 3"/>
          <p:cNvSpPr>
            <a:spLocks noGrp="1"/>
          </p:cNvSpPr>
          <p:nvPr>
            <p:ph type="sldNum" sz="quarter" idx="5"/>
          </p:nvPr>
        </p:nvSpPr>
        <p:spPr/>
        <p:txBody>
          <a:bodyPr/>
          <a:lstStyle/>
          <a:p>
            <a:fld id="{2A62E128-3C82-4ED2-87C9-81F01ABB7302}" type="slidenum">
              <a:rPr lang="en-GB" smtClean="0"/>
              <a:t>14</a:t>
            </a:fld>
            <a:endParaRPr lang="en-GB"/>
          </a:p>
        </p:txBody>
      </p:sp>
    </p:spTree>
    <p:extLst>
      <p:ext uri="{BB962C8B-B14F-4D97-AF65-F5344CB8AC3E}">
        <p14:creationId xmlns:p14="http://schemas.microsoft.com/office/powerpoint/2010/main" val="16900359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Note that there is variation in the measurement </a:t>
            </a:r>
          </a:p>
        </p:txBody>
      </p:sp>
      <p:sp>
        <p:nvSpPr>
          <p:cNvPr id="4" name="Slide Number Placeholder 3"/>
          <p:cNvSpPr>
            <a:spLocks noGrp="1"/>
          </p:cNvSpPr>
          <p:nvPr>
            <p:ph type="sldNum" sz="quarter" idx="5"/>
          </p:nvPr>
        </p:nvSpPr>
        <p:spPr/>
        <p:txBody>
          <a:bodyPr/>
          <a:lstStyle/>
          <a:p>
            <a:fld id="{2A62E128-3C82-4ED2-87C9-81F01ABB7302}" type="slidenum">
              <a:rPr lang="en-GB" smtClean="0"/>
              <a:t>15</a:t>
            </a:fld>
            <a:endParaRPr lang="en-GB"/>
          </a:p>
        </p:txBody>
      </p:sp>
    </p:spTree>
    <p:extLst>
      <p:ext uri="{BB962C8B-B14F-4D97-AF65-F5344CB8AC3E}">
        <p14:creationId xmlns:p14="http://schemas.microsoft.com/office/powerpoint/2010/main" val="35434307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Note that there is variation in the measurement </a:t>
            </a:r>
          </a:p>
        </p:txBody>
      </p:sp>
      <p:sp>
        <p:nvSpPr>
          <p:cNvPr id="4" name="Slide Number Placeholder 3"/>
          <p:cNvSpPr>
            <a:spLocks noGrp="1"/>
          </p:cNvSpPr>
          <p:nvPr>
            <p:ph type="sldNum" sz="quarter" idx="5"/>
          </p:nvPr>
        </p:nvSpPr>
        <p:spPr/>
        <p:txBody>
          <a:bodyPr/>
          <a:lstStyle/>
          <a:p>
            <a:fld id="{2A62E128-3C82-4ED2-87C9-81F01ABB7302}" type="slidenum">
              <a:rPr lang="en-GB" smtClean="0"/>
              <a:t>16</a:t>
            </a:fld>
            <a:endParaRPr lang="en-GB"/>
          </a:p>
        </p:txBody>
      </p:sp>
    </p:spTree>
    <p:extLst>
      <p:ext uri="{BB962C8B-B14F-4D97-AF65-F5344CB8AC3E}">
        <p14:creationId xmlns:p14="http://schemas.microsoft.com/office/powerpoint/2010/main" val="26831075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Note that there is variation in the measurement </a:t>
            </a:r>
          </a:p>
        </p:txBody>
      </p:sp>
      <p:sp>
        <p:nvSpPr>
          <p:cNvPr id="4" name="Slide Number Placeholder 3"/>
          <p:cNvSpPr>
            <a:spLocks noGrp="1"/>
          </p:cNvSpPr>
          <p:nvPr>
            <p:ph type="sldNum" sz="quarter" idx="5"/>
          </p:nvPr>
        </p:nvSpPr>
        <p:spPr/>
        <p:txBody>
          <a:bodyPr/>
          <a:lstStyle/>
          <a:p>
            <a:fld id="{2A62E128-3C82-4ED2-87C9-81F01ABB7302}" type="slidenum">
              <a:rPr lang="en-GB" smtClean="0"/>
              <a:t>17</a:t>
            </a:fld>
            <a:endParaRPr lang="en-GB"/>
          </a:p>
        </p:txBody>
      </p:sp>
    </p:spTree>
    <p:extLst>
      <p:ext uri="{BB962C8B-B14F-4D97-AF65-F5344CB8AC3E}">
        <p14:creationId xmlns:p14="http://schemas.microsoft.com/office/powerpoint/2010/main" val="28222827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Note that there is variation in the measurement </a:t>
            </a:r>
          </a:p>
        </p:txBody>
      </p:sp>
      <p:sp>
        <p:nvSpPr>
          <p:cNvPr id="4" name="Slide Number Placeholder 3"/>
          <p:cNvSpPr>
            <a:spLocks noGrp="1"/>
          </p:cNvSpPr>
          <p:nvPr>
            <p:ph type="sldNum" sz="quarter" idx="5"/>
          </p:nvPr>
        </p:nvSpPr>
        <p:spPr/>
        <p:txBody>
          <a:bodyPr/>
          <a:lstStyle/>
          <a:p>
            <a:fld id="{2A62E128-3C82-4ED2-87C9-81F01ABB7302}" type="slidenum">
              <a:rPr lang="en-GB" smtClean="0"/>
              <a:t>18</a:t>
            </a:fld>
            <a:endParaRPr lang="en-GB"/>
          </a:p>
        </p:txBody>
      </p:sp>
    </p:spTree>
    <p:extLst>
      <p:ext uri="{BB962C8B-B14F-4D97-AF65-F5344CB8AC3E}">
        <p14:creationId xmlns:p14="http://schemas.microsoft.com/office/powerpoint/2010/main" val="41836568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Note that there is variation in the measurement </a:t>
            </a:r>
          </a:p>
        </p:txBody>
      </p:sp>
      <p:sp>
        <p:nvSpPr>
          <p:cNvPr id="4" name="Slide Number Placeholder 3"/>
          <p:cNvSpPr>
            <a:spLocks noGrp="1"/>
          </p:cNvSpPr>
          <p:nvPr>
            <p:ph type="sldNum" sz="quarter" idx="5"/>
          </p:nvPr>
        </p:nvSpPr>
        <p:spPr/>
        <p:txBody>
          <a:bodyPr/>
          <a:lstStyle/>
          <a:p>
            <a:fld id="{2A62E128-3C82-4ED2-87C9-81F01ABB7302}" type="slidenum">
              <a:rPr lang="en-GB" smtClean="0"/>
              <a:t>19</a:t>
            </a:fld>
            <a:endParaRPr lang="en-GB"/>
          </a:p>
        </p:txBody>
      </p:sp>
    </p:spTree>
    <p:extLst>
      <p:ext uri="{BB962C8B-B14F-4D97-AF65-F5344CB8AC3E}">
        <p14:creationId xmlns:p14="http://schemas.microsoft.com/office/powerpoint/2010/main" val="7124112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Note that there is variation in the measurement </a:t>
            </a:r>
          </a:p>
        </p:txBody>
      </p:sp>
      <p:sp>
        <p:nvSpPr>
          <p:cNvPr id="4" name="Slide Number Placeholder 3"/>
          <p:cNvSpPr>
            <a:spLocks noGrp="1"/>
          </p:cNvSpPr>
          <p:nvPr>
            <p:ph type="sldNum" sz="quarter" idx="5"/>
          </p:nvPr>
        </p:nvSpPr>
        <p:spPr/>
        <p:txBody>
          <a:bodyPr/>
          <a:lstStyle/>
          <a:p>
            <a:fld id="{2A62E128-3C82-4ED2-87C9-81F01ABB7302}" type="slidenum">
              <a:rPr lang="en-GB" smtClean="0"/>
              <a:t>20</a:t>
            </a:fld>
            <a:endParaRPr lang="en-GB"/>
          </a:p>
        </p:txBody>
      </p:sp>
    </p:spTree>
    <p:extLst>
      <p:ext uri="{BB962C8B-B14F-4D97-AF65-F5344CB8AC3E}">
        <p14:creationId xmlns:p14="http://schemas.microsoft.com/office/powerpoint/2010/main" val="41508743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Note that there is variation in the measurement </a:t>
            </a:r>
          </a:p>
        </p:txBody>
      </p:sp>
      <p:sp>
        <p:nvSpPr>
          <p:cNvPr id="4" name="Slide Number Placeholder 3"/>
          <p:cNvSpPr>
            <a:spLocks noGrp="1"/>
          </p:cNvSpPr>
          <p:nvPr>
            <p:ph type="sldNum" sz="quarter" idx="5"/>
          </p:nvPr>
        </p:nvSpPr>
        <p:spPr/>
        <p:txBody>
          <a:bodyPr/>
          <a:lstStyle/>
          <a:p>
            <a:fld id="{2A62E128-3C82-4ED2-87C9-81F01ABB7302}" type="slidenum">
              <a:rPr lang="en-GB" smtClean="0"/>
              <a:t>21</a:t>
            </a:fld>
            <a:endParaRPr lang="en-GB"/>
          </a:p>
        </p:txBody>
      </p:sp>
    </p:spTree>
    <p:extLst>
      <p:ext uri="{BB962C8B-B14F-4D97-AF65-F5344CB8AC3E}">
        <p14:creationId xmlns:p14="http://schemas.microsoft.com/office/powerpoint/2010/main" val="21103390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A62E128-3C82-4ED2-87C9-81F01ABB7302}" type="slidenum">
              <a:rPr lang="en-GB" smtClean="0"/>
              <a:t>22</a:t>
            </a:fld>
            <a:endParaRPr lang="en-GB"/>
          </a:p>
        </p:txBody>
      </p:sp>
    </p:spTree>
    <p:extLst>
      <p:ext uri="{BB962C8B-B14F-4D97-AF65-F5344CB8AC3E}">
        <p14:creationId xmlns:p14="http://schemas.microsoft.com/office/powerpoint/2010/main" val="25235578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Note that there is variation in the measurement but this is </a:t>
            </a:r>
          </a:p>
        </p:txBody>
      </p:sp>
      <p:sp>
        <p:nvSpPr>
          <p:cNvPr id="4" name="Slide Number Placeholder 3"/>
          <p:cNvSpPr>
            <a:spLocks noGrp="1"/>
          </p:cNvSpPr>
          <p:nvPr>
            <p:ph type="sldNum" sz="quarter" idx="5"/>
          </p:nvPr>
        </p:nvSpPr>
        <p:spPr/>
        <p:txBody>
          <a:bodyPr/>
          <a:lstStyle/>
          <a:p>
            <a:fld id="{2A62E128-3C82-4ED2-87C9-81F01ABB7302}" type="slidenum">
              <a:rPr lang="en-GB" smtClean="0"/>
              <a:t>23</a:t>
            </a:fld>
            <a:endParaRPr lang="en-GB"/>
          </a:p>
        </p:txBody>
      </p:sp>
    </p:spTree>
    <p:extLst>
      <p:ext uri="{BB962C8B-B14F-4D97-AF65-F5344CB8AC3E}">
        <p14:creationId xmlns:p14="http://schemas.microsoft.com/office/powerpoint/2010/main" val="36228166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Walk through exactly what you will cover </a:t>
            </a:r>
          </a:p>
          <a:p>
            <a:endParaRPr lang="en-GB" dirty="0"/>
          </a:p>
          <a:p>
            <a:r>
              <a:rPr lang="en-GB" dirty="0"/>
              <a:t>Note that this is not every test you will ever do, this is also not the only type of valuable study, this is about testing a hypothesis or generating a dataset for modelling</a:t>
            </a:r>
          </a:p>
        </p:txBody>
      </p:sp>
      <p:sp>
        <p:nvSpPr>
          <p:cNvPr id="4" name="Slide Number Placeholder 3"/>
          <p:cNvSpPr>
            <a:spLocks noGrp="1"/>
          </p:cNvSpPr>
          <p:nvPr>
            <p:ph type="sldNum" sz="quarter" idx="5"/>
          </p:nvPr>
        </p:nvSpPr>
        <p:spPr/>
        <p:txBody>
          <a:bodyPr/>
          <a:lstStyle/>
          <a:p>
            <a:fld id="{2A62E128-3C82-4ED2-87C9-81F01ABB7302}" type="slidenum">
              <a:rPr lang="en-GB" smtClean="0"/>
              <a:t>2</a:t>
            </a:fld>
            <a:endParaRPr lang="en-GB"/>
          </a:p>
        </p:txBody>
      </p:sp>
    </p:spTree>
    <p:extLst>
      <p:ext uri="{BB962C8B-B14F-4D97-AF65-F5344CB8AC3E}">
        <p14:creationId xmlns:p14="http://schemas.microsoft.com/office/powerpoint/2010/main" val="96526421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Good reasons to do some of these things, if every time we wanted to run an experiment we had to take a new sample from a randomly selected ore mine and take it to a randomly selected mill, it would be a huge pain to run an experiment. And at the end of it our results would contain a lot of variation that we weren’t interested in. </a:t>
            </a:r>
          </a:p>
          <a:p>
            <a:endParaRPr lang="en-GB" dirty="0"/>
          </a:p>
          <a:p>
            <a:r>
              <a:rPr lang="en-GB" dirty="0"/>
              <a:t>it is really difficult to learn anything important about a  system with a lot of variation, you need to run lots of repeats to get a clear idea of what is happening, where as a system with very little variation </a:t>
            </a:r>
          </a:p>
          <a:p>
            <a:r>
              <a:rPr lang="en-GB" dirty="0"/>
              <a:t> but there are better methods of doing this than pretending that the variation doesn’t exist</a:t>
            </a:r>
          </a:p>
          <a:p>
            <a:endParaRPr lang="en-GB" dirty="0"/>
          </a:p>
          <a:p>
            <a:r>
              <a:rPr lang="en-GB" dirty="0"/>
              <a:t>And actually in tribology we often don’t know which one of these regimes we are in, because we take such small samples.</a:t>
            </a:r>
          </a:p>
        </p:txBody>
      </p:sp>
      <p:sp>
        <p:nvSpPr>
          <p:cNvPr id="4" name="Slide Number Placeholder 3"/>
          <p:cNvSpPr>
            <a:spLocks noGrp="1"/>
          </p:cNvSpPr>
          <p:nvPr>
            <p:ph type="sldNum" sz="quarter" idx="5"/>
          </p:nvPr>
        </p:nvSpPr>
        <p:spPr/>
        <p:txBody>
          <a:bodyPr/>
          <a:lstStyle/>
          <a:p>
            <a:fld id="{2A62E128-3C82-4ED2-87C9-81F01ABB7302}" type="slidenum">
              <a:rPr lang="en-GB" smtClean="0"/>
              <a:t>24</a:t>
            </a:fld>
            <a:endParaRPr lang="en-GB"/>
          </a:p>
        </p:txBody>
      </p:sp>
    </p:spTree>
    <p:extLst>
      <p:ext uri="{BB962C8B-B14F-4D97-AF65-F5344CB8AC3E}">
        <p14:creationId xmlns:p14="http://schemas.microsoft.com/office/powerpoint/2010/main" val="51354558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A62E128-3C82-4ED2-87C9-81F01ABB7302}" type="slidenum">
              <a:rPr lang="en-GB" smtClean="0"/>
              <a:t>25</a:t>
            </a:fld>
            <a:endParaRPr lang="en-GB"/>
          </a:p>
        </p:txBody>
      </p:sp>
    </p:spTree>
    <p:extLst>
      <p:ext uri="{BB962C8B-B14F-4D97-AF65-F5344CB8AC3E}">
        <p14:creationId xmlns:p14="http://schemas.microsoft.com/office/powerpoint/2010/main" val="128384811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endParaRPr lang="en-GB" dirty="0"/>
          </a:p>
          <a:p>
            <a:r>
              <a:rPr lang="en-GB" dirty="0"/>
              <a:t>25 % of people agree with the group all the time 75% of people get it wrong at least once in 12 tests. Now obviously we shouldn’t think that this applies to all people all the time, that would be falling into the trap we just talked about. But we should realise that we have no reason to think we are less biased than this.</a:t>
            </a:r>
          </a:p>
          <a:p>
            <a:endParaRPr lang="en-GB" dirty="0"/>
          </a:p>
          <a:p>
            <a:r>
              <a:rPr lang="en-GB" dirty="0"/>
              <a:t>I also want you to think about </a:t>
            </a:r>
          </a:p>
        </p:txBody>
      </p:sp>
      <p:sp>
        <p:nvSpPr>
          <p:cNvPr id="4" name="Slide Number Placeholder 3"/>
          <p:cNvSpPr>
            <a:spLocks noGrp="1"/>
          </p:cNvSpPr>
          <p:nvPr>
            <p:ph type="sldNum" sz="quarter" idx="5"/>
          </p:nvPr>
        </p:nvSpPr>
        <p:spPr/>
        <p:txBody>
          <a:bodyPr/>
          <a:lstStyle/>
          <a:p>
            <a:fld id="{2A62E128-3C82-4ED2-87C9-81F01ABB7302}" type="slidenum">
              <a:rPr lang="en-GB" smtClean="0"/>
              <a:t>27</a:t>
            </a:fld>
            <a:endParaRPr lang="en-GB"/>
          </a:p>
        </p:txBody>
      </p:sp>
    </p:spTree>
    <p:extLst>
      <p:ext uri="{BB962C8B-B14F-4D97-AF65-F5344CB8AC3E}">
        <p14:creationId xmlns:p14="http://schemas.microsoft.com/office/powerpoint/2010/main" val="385151429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like to think of ourselves as mostly objective and we all know that when asked everyone in this room would say that the truth is the most important thing to find. But we should acknowledge that we have biases towards certain things, we might have a pet idea that we want to see succeed. Or we might just be coming to the end of a PhD and knowing that getting positive results will make the difference between feeling good about the project, and having an easy time writing and feeling bad about the project. </a:t>
            </a:r>
          </a:p>
          <a:p>
            <a:endParaRPr lang="en-GB" dirty="0"/>
          </a:p>
          <a:p>
            <a:r>
              <a:rPr lang="en-GB" dirty="0"/>
              <a:t>The point is our experiments are tied to a lot of real world outcomes that directly affect our lives. </a:t>
            </a:r>
          </a:p>
          <a:p>
            <a:endParaRPr lang="en-GB" dirty="0"/>
          </a:p>
          <a:p>
            <a:r>
              <a:rPr lang="en-GB" dirty="0"/>
              <a:t>I’m not saying that this would cause anyone in this room to make up data or falsify results. But you are all studying complex systems, there are a lot of judgement calls to be made and this bias can affect which way they are made. For example if a machine was showing an unusually high value and making a strange noise you might stop it if you are familiar with the material but you may let it carry on for a new material. Or if you are running a statistical analysis that you don’t really understand you might change settings if they give you the result that you want</a:t>
            </a:r>
          </a:p>
        </p:txBody>
      </p:sp>
      <p:sp>
        <p:nvSpPr>
          <p:cNvPr id="4" name="Slide Number Placeholder 3"/>
          <p:cNvSpPr>
            <a:spLocks noGrp="1"/>
          </p:cNvSpPr>
          <p:nvPr>
            <p:ph type="sldNum" sz="quarter" idx="5"/>
          </p:nvPr>
        </p:nvSpPr>
        <p:spPr/>
        <p:txBody>
          <a:bodyPr/>
          <a:lstStyle/>
          <a:p>
            <a:fld id="{2A62E128-3C82-4ED2-87C9-81F01ABB7302}" type="slidenum">
              <a:rPr lang="en-GB" smtClean="0"/>
              <a:t>28</a:t>
            </a:fld>
            <a:endParaRPr lang="en-GB"/>
          </a:p>
        </p:txBody>
      </p:sp>
    </p:spTree>
    <p:extLst>
      <p:ext uri="{BB962C8B-B14F-4D97-AF65-F5344CB8AC3E}">
        <p14:creationId xmlns:p14="http://schemas.microsoft.com/office/powerpoint/2010/main" val="352386501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 fair and relevant measurement, and this is measurement in the statistical point of view</a:t>
            </a:r>
          </a:p>
          <a:p>
            <a:r>
              <a:rPr lang="en-GB" dirty="0"/>
              <a:t>An experiment that is not open to bias</a:t>
            </a:r>
          </a:p>
          <a:p>
            <a:r>
              <a:rPr lang="en-GB" dirty="0"/>
              <a:t>A design of experiment that lets you model what you need to model</a:t>
            </a:r>
          </a:p>
          <a:p>
            <a:r>
              <a:rPr lang="en-GB" dirty="0"/>
              <a:t>And a fair modelling process that you understand</a:t>
            </a:r>
          </a:p>
        </p:txBody>
      </p:sp>
      <p:sp>
        <p:nvSpPr>
          <p:cNvPr id="4" name="Slide Number Placeholder 3"/>
          <p:cNvSpPr>
            <a:spLocks noGrp="1"/>
          </p:cNvSpPr>
          <p:nvPr>
            <p:ph type="sldNum" sz="quarter" idx="5"/>
          </p:nvPr>
        </p:nvSpPr>
        <p:spPr/>
        <p:txBody>
          <a:bodyPr/>
          <a:lstStyle/>
          <a:p>
            <a:fld id="{2A62E128-3C82-4ED2-87C9-81F01ABB7302}" type="slidenum">
              <a:rPr lang="en-GB" smtClean="0"/>
              <a:t>29</a:t>
            </a:fld>
            <a:endParaRPr lang="en-GB"/>
          </a:p>
        </p:txBody>
      </p:sp>
    </p:spTree>
    <p:extLst>
      <p:ext uri="{BB962C8B-B14F-4D97-AF65-F5344CB8AC3E}">
        <p14:creationId xmlns:p14="http://schemas.microsoft.com/office/powerpoint/2010/main" val="394935997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Note that you are using the word test technically wrong and this is normally called the measurement</a:t>
            </a:r>
          </a:p>
        </p:txBody>
      </p:sp>
      <p:sp>
        <p:nvSpPr>
          <p:cNvPr id="4" name="Slide Number Placeholder 3"/>
          <p:cNvSpPr>
            <a:spLocks noGrp="1"/>
          </p:cNvSpPr>
          <p:nvPr>
            <p:ph type="sldNum" sz="quarter" idx="5"/>
          </p:nvPr>
        </p:nvSpPr>
        <p:spPr/>
        <p:txBody>
          <a:bodyPr/>
          <a:lstStyle/>
          <a:p>
            <a:fld id="{2A62E128-3C82-4ED2-87C9-81F01ABB7302}" type="slidenum">
              <a:rPr lang="en-GB" smtClean="0"/>
              <a:t>30</a:t>
            </a:fld>
            <a:endParaRPr lang="en-GB"/>
          </a:p>
        </p:txBody>
      </p:sp>
    </p:spTree>
    <p:extLst>
      <p:ext uri="{BB962C8B-B14F-4D97-AF65-F5344CB8AC3E}">
        <p14:creationId xmlns:p14="http://schemas.microsoft.com/office/powerpoint/2010/main" val="146511218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the first part of a good measurement is the choice of measurement it’s self. And remember here we are not just talking about measuring normal force. We are talking about everything that leads up to that single number that we are going to report or model. So this may include the choice of test platform that you use, it’s set up, the other parameters that you build into your test and any data processing that will come after the testing. </a:t>
            </a:r>
          </a:p>
          <a:p>
            <a:endParaRPr lang="en-GB" dirty="0"/>
          </a:p>
          <a:p>
            <a:r>
              <a:rPr lang="en-GB" dirty="0"/>
              <a:t>Often our choice of measurement seems simple, it is certainly presented this way in many papers.</a:t>
            </a:r>
          </a:p>
          <a:p>
            <a:r>
              <a:rPr lang="en-GB" dirty="0"/>
              <a:t>In reality there are many options </a:t>
            </a:r>
          </a:p>
          <a:p>
            <a:endParaRPr lang="en-GB" dirty="0"/>
          </a:p>
          <a:p>
            <a:endParaRPr lang="en-GB" dirty="0"/>
          </a:p>
          <a:p>
            <a:r>
              <a:rPr lang="en-GB" dirty="0"/>
              <a:t>Conditions as close to real world application as possible </a:t>
            </a:r>
          </a:p>
        </p:txBody>
      </p:sp>
      <p:sp>
        <p:nvSpPr>
          <p:cNvPr id="4" name="Slide Number Placeholder 3"/>
          <p:cNvSpPr>
            <a:spLocks noGrp="1"/>
          </p:cNvSpPr>
          <p:nvPr>
            <p:ph type="sldNum" sz="quarter" idx="5"/>
          </p:nvPr>
        </p:nvSpPr>
        <p:spPr/>
        <p:txBody>
          <a:bodyPr/>
          <a:lstStyle/>
          <a:p>
            <a:fld id="{2A62E128-3C82-4ED2-87C9-81F01ABB7302}" type="slidenum">
              <a:rPr lang="en-GB" smtClean="0"/>
              <a:t>31</a:t>
            </a:fld>
            <a:endParaRPr lang="en-GB"/>
          </a:p>
        </p:txBody>
      </p:sp>
    </p:spTree>
    <p:extLst>
      <p:ext uri="{BB962C8B-B14F-4D97-AF65-F5344CB8AC3E}">
        <p14:creationId xmlns:p14="http://schemas.microsoft.com/office/powerpoint/2010/main" val="273918201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Often our choice of measurement seems simple, it is certainly presented this way in many papers.</a:t>
            </a:r>
          </a:p>
          <a:p>
            <a:r>
              <a:rPr lang="en-GB" dirty="0"/>
              <a:t>In reality there are many options </a:t>
            </a:r>
          </a:p>
          <a:p>
            <a:endParaRPr lang="en-GB" dirty="0"/>
          </a:p>
          <a:p>
            <a:endParaRPr lang="en-GB" dirty="0"/>
          </a:p>
          <a:p>
            <a:r>
              <a:rPr lang="en-GB" dirty="0"/>
              <a:t>Conditions as close to real world application as possible </a:t>
            </a:r>
          </a:p>
        </p:txBody>
      </p:sp>
      <p:sp>
        <p:nvSpPr>
          <p:cNvPr id="4" name="Slide Number Placeholder 3"/>
          <p:cNvSpPr>
            <a:spLocks noGrp="1"/>
          </p:cNvSpPr>
          <p:nvPr>
            <p:ph type="sldNum" sz="quarter" idx="5"/>
          </p:nvPr>
        </p:nvSpPr>
        <p:spPr/>
        <p:txBody>
          <a:bodyPr/>
          <a:lstStyle/>
          <a:p>
            <a:fld id="{2A62E128-3C82-4ED2-87C9-81F01ABB7302}" type="slidenum">
              <a:rPr lang="en-GB" smtClean="0"/>
              <a:t>32</a:t>
            </a:fld>
            <a:endParaRPr lang="en-GB"/>
          </a:p>
        </p:txBody>
      </p:sp>
    </p:spTree>
    <p:extLst>
      <p:ext uri="{BB962C8B-B14F-4D97-AF65-F5344CB8AC3E}">
        <p14:creationId xmlns:p14="http://schemas.microsoft.com/office/powerpoint/2010/main" val="282307086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the concept of a control test should be familiar to most of you, Controls are the best way to ensure that you are not confounding your independent variable with some unseen variable. </a:t>
            </a:r>
          </a:p>
          <a:p>
            <a:endParaRPr lang="en-GB" dirty="0"/>
          </a:p>
          <a:p>
            <a:r>
              <a:rPr lang="en-GB" dirty="0"/>
              <a:t>They are a test that shares everything with your treatment group apart from the treatment it’s self. </a:t>
            </a:r>
          </a:p>
          <a:p>
            <a:endParaRPr lang="en-GB" dirty="0"/>
          </a:p>
          <a:p>
            <a:r>
              <a:rPr lang="en-GB" dirty="0"/>
              <a:t>But there is actually more to it than this</a:t>
            </a:r>
          </a:p>
          <a:p>
            <a:endParaRPr lang="en-GB" dirty="0"/>
          </a:p>
          <a:p>
            <a:r>
              <a:rPr lang="en-GB" dirty="0"/>
              <a:t>Firstly we need to ensure that our negative control is as similar as possible to the treatment group</a:t>
            </a:r>
          </a:p>
          <a:p>
            <a:endParaRPr lang="en-GB" dirty="0"/>
          </a:p>
          <a:p>
            <a:r>
              <a:rPr lang="en-GB" dirty="0"/>
              <a:t>so in this case we may have applied a PVD coating at a high temperature and it might be reasonable to include a control to look at any changes that had made. </a:t>
            </a:r>
          </a:p>
          <a:p>
            <a:endParaRPr lang="en-GB" dirty="0"/>
          </a:p>
          <a:p>
            <a:r>
              <a:rPr lang="en-GB" dirty="0"/>
              <a:t>Likewise this treatment may change the surface roughness in some important way so depending on your experiment you may wish to control for those effects too.</a:t>
            </a:r>
          </a:p>
          <a:p>
            <a:endParaRPr lang="en-GB" dirty="0"/>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 last thing to note about control tests is that they need to be relevant, so if this alloy is not something that you would ever use in service then it isn’t a relevant control to look at the uncoated version.</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Like wise if you want to test a new type of oil then controlling against the dry contact isn’t relevant.</a:t>
            </a:r>
          </a:p>
          <a:p>
            <a:endParaRPr lang="en-GB" dirty="0"/>
          </a:p>
        </p:txBody>
      </p:sp>
      <p:sp>
        <p:nvSpPr>
          <p:cNvPr id="4" name="Slide Number Placeholder 3"/>
          <p:cNvSpPr>
            <a:spLocks noGrp="1"/>
          </p:cNvSpPr>
          <p:nvPr>
            <p:ph type="sldNum" sz="quarter" idx="5"/>
          </p:nvPr>
        </p:nvSpPr>
        <p:spPr/>
        <p:txBody>
          <a:bodyPr/>
          <a:lstStyle/>
          <a:p>
            <a:fld id="{2A62E128-3C82-4ED2-87C9-81F01ABB7302}" type="slidenum">
              <a:rPr lang="en-GB" smtClean="0"/>
              <a:t>33</a:t>
            </a:fld>
            <a:endParaRPr lang="en-GB"/>
          </a:p>
        </p:txBody>
      </p:sp>
    </p:spTree>
    <p:extLst>
      <p:ext uri="{BB962C8B-B14F-4D97-AF65-F5344CB8AC3E}">
        <p14:creationId xmlns:p14="http://schemas.microsoft.com/office/powerpoint/2010/main" val="55560438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these situations your most relevant control is what ever the current best practice is, but in that case you should realise that now your control is less powerful, now you have a lot of confounding factors with your intended change. </a:t>
            </a:r>
          </a:p>
          <a:p>
            <a:endParaRPr lang="en-GB" dirty="0"/>
          </a:p>
          <a:p>
            <a:r>
              <a:rPr lang="en-GB" dirty="0"/>
              <a:t>We will talk about this more but this is one instance where you would want to repeat your tests on separate batches of materials, doing all of these steps several times because you don’t know if you have bought steel samples that represent the mean or if you have by chance got some freak versions</a:t>
            </a:r>
          </a:p>
        </p:txBody>
      </p:sp>
      <p:sp>
        <p:nvSpPr>
          <p:cNvPr id="4" name="Slide Number Placeholder 3"/>
          <p:cNvSpPr>
            <a:spLocks noGrp="1"/>
          </p:cNvSpPr>
          <p:nvPr>
            <p:ph type="sldNum" sz="quarter" idx="5"/>
          </p:nvPr>
        </p:nvSpPr>
        <p:spPr/>
        <p:txBody>
          <a:bodyPr/>
          <a:lstStyle/>
          <a:p>
            <a:fld id="{2A62E128-3C82-4ED2-87C9-81F01ABB7302}" type="slidenum">
              <a:rPr lang="en-GB" smtClean="0"/>
              <a:t>34</a:t>
            </a:fld>
            <a:endParaRPr lang="en-GB"/>
          </a:p>
        </p:txBody>
      </p:sp>
    </p:spTree>
    <p:extLst>
      <p:ext uri="{BB962C8B-B14F-4D97-AF65-F5344CB8AC3E}">
        <p14:creationId xmlns:p14="http://schemas.microsoft.com/office/powerpoint/2010/main" val="42913494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A62E128-3C82-4ED2-87C9-81F01ABB7302}" type="slidenum">
              <a:rPr lang="en-GB" smtClean="0"/>
              <a:t>3</a:t>
            </a:fld>
            <a:endParaRPr lang="en-GB"/>
          </a:p>
        </p:txBody>
      </p:sp>
    </p:spTree>
    <p:extLst>
      <p:ext uri="{BB962C8B-B14F-4D97-AF65-F5344CB8AC3E}">
        <p14:creationId xmlns:p14="http://schemas.microsoft.com/office/powerpoint/2010/main" val="77966689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I spoke in the introduction about how we can’t really trust ourselves to be objective especially if we have a preferred outcome for some reason. </a:t>
            </a:r>
          </a:p>
          <a:p>
            <a:endParaRPr lang="en-GB" dirty="0"/>
          </a:p>
          <a:p>
            <a:r>
              <a:rPr lang="en-GB" dirty="0"/>
              <a:t>So we have to deal with this when talking about measurement.</a:t>
            </a:r>
          </a:p>
          <a:p>
            <a:endParaRPr lang="en-GB" dirty="0"/>
          </a:p>
          <a:p>
            <a:r>
              <a:rPr lang="en-GB" dirty="0"/>
              <a:t>The easiest way to remove bias to your preferred outcome is if you don’t know what you are testing so If you have different products and they all look the same or you have not seen them, you can ask a friend to label them with numbers before you do the testing and only tell you which numbers relate to which specimens after you have done all of the testing and the data analysis. This way you can’t have a preferred out come as you don’t know what you are testing.</a:t>
            </a:r>
          </a:p>
          <a:p>
            <a:endParaRPr lang="en-GB" dirty="0"/>
          </a:p>
          <a:p>
            <a:r>
              <a:rPr lang="en-GB" dirty="0"/>
              <a:t>You can use this technique both during the testing and the data analysis, and it is particularly important when you are planning on doing some complicated treatment to your data.</a:t>
            </a:r>
          </a:p>
          <a:p>
            <a:endParaRPr lang="en-GB" dirty="0"/>
          </a:p>
          <a:p>
            <a:r>
              <a:rPr lang="en-GB" dirty="0"/>
              <a:t>And the best part is it shouldn’t matter at all for the results, this should just make it more fair, this won’t cost you any time or extra money</a:t>
            </a:r>
          </a:p>
          <a:p>
            <a:endParaRPr lang="en-GB" dirty="0"/>
          </a:p>
          <a:p>
            <a:r>
              <a:rPr lang="en-GB" dirty="0"/>
              <a:t>But I know what you are thinking, that this sounds great until it doesn’t work</a:t>
            </a:r>
          </a:p>
        </p:txBody>
      </p:sp>
      <p:sp>
        <p:nvSpPr>
          <p:cNvPr id="4" name="Slide Number Placeholder 3"/>
          <p:cNvSpPr>
            <a:spLocks noGrp="1"/>
          </p:cNvSpPr>
          <p:nvPr>
            <p:ph type="sldNum" sz="quarter" idx="5"/>
          </p:nvPr>
        </p:nvSpPr>
        <p:spPr/>
        <p:txBody>
          <a:bodyPr/>
          <a:lstStyle/>
          <a:p>
            <a:fld id="{2A62E128-3C82-4ED2-87C9-81F01ABB7302}" type="slidenum">
              <a:rPr lang="en-GB" smtClean="0"/>
              <a:t>35</a:t>
            </a:fld>
            <a:endParaRPr lang="en-GB"/>
          </a:p>
        </p:txBody>
      </p:sp>
    </p:spTree>
    <p:extLst>
      <p:ext uri="{BB962C8B-B14F-4D97-AF65-F5344CB8AC3E}">
        <p14:creationId xmlns:p14="http://schemas.microsoft.com/office/powerpoint/2010/main" val="312805583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maybe your samples have obvious differences or particular safety requirements. It isn’t always possible to completely blind yourself for the full test and in these situations, you shouldn’t endanger anyone or just pretend that you can’t see what’s obvious. </a:t>
            </a:r>
          </a:p>
          <a:p>
            <a:endParaRPr lang="en-GB" dirty="0"/>
          </a:p>
          <a:p>
            <a:r>
              <a:rPr lang="en-GB" dirty="0"/>
              <a:t>But there are several ways of dealing with this</a:t>
            </a:r>
          </a:p>
        </p:txBody>
      </p:sp>
      <p:sp>
        <p:nvSpPr>
          <p:cNvPr id="4" name="Slide Number Placeholder 3"/>
          <p:cNvSpPr>
            <a:spLocks noGrp="1"/>
          </p:cNvSpPr>
          <p:nvPr>
            <p:ph type="sldNum" sz="quarter" idx="5"/>
          </p:nvPr>
        </p:nvSpPr>
        <p:spPr/>
        <p:txBody>
          <a:bodyPr/>
          <a:lstStyle/>
          <a:p>
            <a:fld id="{2A62E128-3C82-4ED2-87C9-81F01ABB7302}" type="slidenum">
              <a:rPr lang="en-GB" smtClean="0"/>
              <a:t>36</a:t>
            </a:fld>
            <a:endParaRPr lang="en-GB"/>
          </a:p>
        </p:txBody>
      </p:sp>
    </p:spTree>
    <p:extLst>
      <p:ext uri="{BB962C8B-B14F-4D97-AF65-F5344CB8AC3E}">
        <p14:creationId xmlns:p14="http://schemas.microsoft.com/office/powerpoint/2010/main" val="369850191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Firstly you likely have a test procedure that looks like this, there are often a lot of steps leading up to the test that the experimenter can be blinded for so here everything up to adding the oil and pressing a button you can be blind.</a:t>
            </a:r>
          </a:p>
          <a:p>
            <a:r>
              <a:rPr lang="en-GB" dirty="0"/>
              <a:t>If you are just looking at different forces or speeds the experimenter only needs to be blind until numbers are entered on a computer. </a:t>
            </a:r>
          </a:p>
          <a:p>
            <a:endParaRPr lang="en-GB" dirty="0"/>
          </a:p>
          <a:p>
            <a:r>
              <a:rPr lang="en-GB" dirty="0"/>
              <a:t> This will reduce the possibility of adding bias from the experimenter, but not completely eliminate it.</a:t>
            </a:r>
          </a:p>
          <a:p>
            <a:endParaRPr lang="en-GB" dirty="0"/>
          </a:p>
          <a:p>
            <a:r>
              <a:rPr lang="en-GB" dirty="0"/>
              <a:t>Like wise as soon as the experiment is over the experimenter can be blinded to the categories in the data, this means that they will have limited possibility of influencing the results during data processing.</a:t>
            </a:r>
          </a:p>
          <a:p>
            <a:endParaRPr lang="en-GB" dirty="0"/>
          </a:p>
          <a:p>
            <a:r>
              <a:rPr lang="en-GB" dirty="0"/>
              <a:t>Another strategy that you can try is to have someone else, who is disinterested in the results do either the testing or analysis. So for example you might have a student who needs more experience using the S.E.M. or a professional S.E.M. user do the microscopy, by giving them specific instructions of what to do but no idea what outcome you are hoping for you can also reduce bias in your results. </a:t>
            </a:r>
          </a:p>
        </p:txBody>
      </p:sp>
      <p:sp>
        <p:nvSpPr>
          <p:cNvPr id="4" name="Slide Number Placeholder 3"/>
          <p:cNvSpPr>
            <a:spLocks noGrp="1"/>
          </p:cNvSpPr>
          <p:nvPr>
            <p:ph type="sldNum" sz="quarter" idx="5"/>
          </p:nvPr>
        </p:nvSpPr>
        <p:spPr/>
        <p:txBody>
          <a:bodyPr/>
          <a:lstStyle/>
          <a:p>
            <a:fld id="{2A62E128-3C82-4ED2-87C9-81F01ABB7302}" type="slidenum">
              <a:rPr lang="en-GB" smtClean="0"/>
              <a:t>37</a:t>
            </a:fld>
            <a:endParaRPr lang="en-GB"/>
          </a:p>
        </p:txBody>
      </p:sp>
    </p:spTree>
    <p:extLst>
      <p:ext uri="{BB962C8B-B14F-4D97-AF65-F5344CB8AC3E}">
        <p14:creationId xmlns:p14="http://schemas.microsoft.com/office/powerpoint/2010/main" val="331682004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Lastly as a weak measure you can have a very prescriptive test methodology that defines exactly what needs to be done to take a measurement.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Having clear written directions can help reduce bias, but if you do this you will need to carry out screening tests of these steps to ensure that your samples are in the same condition at the start of the test</a:t>
            </a:r>
          </a:p>
        </p:txBody>
      </p:sp>
      <p:sp>
        <p:nvSpPr>
          <p:cNvPr id="4" name="Slide Number Placeholder 3"/>
          <p:cNvSpPr>
            <a:spLocks noGrp="1"/>
          </p:cNvSpPr>
          <p:nvPr>
            <p:ph type="sldNum" sz="quarter" idx="5"/>
          </p:nvPr>
        </p:nvSpPr>
        <p:spPr/>
        <p:txBody>
          <a:bodyPr/>
          <a:lstStyle/>
          <a:p>
            <a:fld id="{2A62E128-3C82-4ED2-87C9-81F01ABB7302}" type="slidenum">
              <a:rPr lang="en-GB" smtClean="0"/>
              <a:t>38</a:t>
            </a:fld>
            <a:endParaRPr lang="en-GB"/>
          </a:p>
        </p:txBody>
      </p:sp>
    </p:spTree>
    <p:extLst>
      <p:ext uri="{BB962C8B-B14F-4D97-AF65-F5344CB8AC3E}">
        <p14:creationId xmlns:p14="http://schemas.microsoft.com/office/powerpoint/2010/main" val="231199993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Any data processing should be thought of as part of the measurement, this is not something to be decided after all the data has been collected. It needs to be well defined and follow the same principals as the rest of the measurement selection process. That is it should be a relevant as possible for the application and introduce as little undue variation as possible. </a:t>
            </a:r>
          </a:p>
          <a:p>
            <a:endParaRPr lang="en-GB" dirty="0"/>
          </a:p>
          <a:p>
            <a:r>
              <a:rPr lang="en-GB" dirty="0"/>
              <a:t>So if imagine that this is the sort of friction data you are collecting there are many things that you could be measuring from this time series. The actual measurement that you make will depend on the application, but in any case you should have clear definitions of the terms that you are using and you should be aware of any bias that your definitions could introduce for similar time series. </a:t>
            </a:r>
          </a:p>
          <a:p>
            <a:endParaRPr lang="en-GB" dirty="0"/>
          </a:p>
          <a:p>
            <a:r>
              <a:rPr lang="en-GB" dirty="0"/>
              <a:t>So for example in this time series we can see that the maximum value is highly dependent on the length of the test, so if this time to failure had been longer we might get an artificially low value. </a:t>
            </a:r>
          </a:p>
          <a:p>
            <a:r>
              <a:rPr lang="en-GB" dirty="0"/>
              <a:t> </a:t>
            </a:r>
          </a:p>
          <a:p>
            <a:endParaRPr lang="en-GB" dirty="0"/>
          </a:p>
          <a:p>
            <a:r>
              <a:rPr lang="en-GB" dirty="0"/>
              <a:t>For disparate samples screening tests may be necessary to ensure that the process is not biased against a particular sample  For any complicated analysis such as image analysis the method should be validated in detail to show any bias  </a:t>
            </a:r>
          </a:p>
        </p:txBody>
      </p:sp>
      <p:sp>
        <p:nvSpPr>
          <p:cNvPr id="4" name="Slide Number Placeholder 3"/>
          <p:cNvSpPr>
            <a:spLocks noGrp="1"/>
          </p:cNvSpPr>
          <p:nvPr>
            <p:ph type="sldNum" sz="quarter" idx="5"/>
          </p:nvPr>
        </p:nvSpPr>
        <p:spPr/>
        <p:txBody>
          <a:bodyPr/>
          <a:lstStyle/>
          <a:p>
            <a:fld id="{2A62E128-3C82-4ED2-87C9-81F01ABB7302}" type="slidenum">
              <a:rPr lang="en-GB" smtClean="0"/>
              <a:t>39</a:t>
            </a:fld>
            <a:endParaRPr lang="en-GB"/>
          </a:p>
        </p:txBody>
      </p:sp>
    </p:spTree>
    <p:extLst>
      <p:ext uri="{BB962C8B-B14F-4D97-AF65-F5344CB8AC3E}">
        <p14:creationId xmlns:p14="http://schemas.microsoft.com/office/powerpoint/2010/main" val="407547618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3-4 problems</a:t>
            </a:r>
          </a:p>
        </p:txBody>
      </p:sp>
      <p:sp>
        <p:nvSpPr>
          <p:cNvPr id="4" name="Slide Number Placeholder 3"/>
          <p:cNvSpPr>
            <a:spLocks noGrp="1"/>
          </p:cNvSpPr>
          <p:nvPr>
            <p:ph type="sldNum" sz="quarter" idx="5"/>
          </p:nvPr>
        </p:nvSpPr>
        <p:spPr/>
        <p:txBody>
          <a:bodyPr/>
          <a:lstStyle/>
          <a:p>
            <a:fld id="{2A62E128-3C82-4ED2-87C9-81F01ABB7302}" type="slidenum">
              <a:rPr lang="en-GB" smtClean="0"/>
              <a:t>40</a:t>
            </a:fld>
            <a:endParaRPr lang="en-GB"/>
          </a:p>
        </p:txBody>
      </p:sp>
    </p:spTree>
    <p:extLst>
      <p:ext uri="{BB962C8B-B14F-4D97-AF65-F5344CB8AC3E}">
        <p14:creationId xmlns:p14="http://schemas.microsoft.com/office/powerpoint/2010/main" val="169840484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A62E128-3C82-4ED2-87C9-81F01ABB7302}" type="slidenum">
              <a:rPr lang="en-GB" smtClean="0"/>
              <a:t>41</a:t>
            </a:fld>
            <a:endParaRPr lang="en-GB"/>
          </a:p>
        </p:txBody>
      </p:sp>
    </p:spTree>
    <p:extLst>
      <p:ext uri="{BB962C8B-B14F-4D97-AF65-F5344CB8AC3E}">
        <p14:creationId xmlns:p14="http://schemas.microsoft.com/office/powerpoint/2010/main" val="317510082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Possibility to introduce bias from the door slammer</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Introduction of needless variation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Measurement is optimised for a particular sample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Optimising an experiment for a particular sample, then hoping that the results tie over for all samples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Note that this is a simple example but we often take indirect measurements of things and it is possible that these will not transfer over we to other samples/ we also follow standard tests which can be optimised like this for particular samples. </a:t>
            </a:r>
          </a:p>
        </p:txBody>
      </p:sp>
      <p:sp>
        <p:nvSpPr>
          <p:cNvPr id="4" name="Slide Number Placeholder 3"/>
          <p:cNvSpPr>
            <a:spLocks noGrp="1"/>
          </p:cNvSpPr>
          <p:nvPr>
            <p:ph type="sldNum" sz="quarter" idx="5"/>
          </p:nvPr>
        </p:nvSpPr>
        <p:spPr/>
        <p:txBody>
          <a:bodyPr/>
          <a:lstStyle/>
          <a:p>
            <a:fld id="{2A62E128-3C82-4ED2-87C9-81F01ABB7302}" type="slidenum">
              <a:rPr lang="en-GB" smtClean="0"/>
              <a:t>42</a:t>
            </a:fld>
            <a:endParaRPr lang="en-GB"/>
          </a:p>
        </p:txBody>
      </p:sp>
    </p:spTree>
    <p:extLst>
      <p:ext uri="{BB962C8B-B14F-4D97-AF65-F5344CB8AC3E}">
        <p14:creationId xmlns:p14="http://schemas.microsoft.com/office/powerpoint/2010/main" val="240822280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Back to the same slide as for the what makes a good experiment</a:t>
            </a:r>
          </a:p>
        </p:txBody>
      </p:sp>
      <p:sp>
        <p:nvSpPr>
          <p:cNvPr id="4" name="Slide Number Placeholder 3"/>
          <p:cNvSpPr>
            <a:spLocks noGrp="1"/>
          </p:cNvSpPr>
          <p:nvPr>
            <p:ph type="sldNum" sz="quarter" idx="5"/>
          </p:nvPr>
        </p:nvSpPr>
        <p:spPr/>
        <p:txBody>
          <a:bodyPr/>
          <a:lstStyle/>
          <a:p>
            <a:fld id="{2A62E128-3C82-4ED2-87C9-81F01ABB7302}" type="slidenum">
              <a:rPr lang="en-GB" smtClean="0"/>
              <a:t>44</a:t>
            </a:fld>
            <a:endParaRPr lang="en-GB"/>
          </a:p>
        </p:txBody>
      </p:sp>
    </p:spTree>
    <p:extLst>
      <p:ext uri="{BB962C8B-B14F-4D97-AF65-F5344CB8AC3E}">
        <p14:creationId xmlns:p14="http://schemas.microsoft.com/office/powerpoint/2010/main" val="268728803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Having a clear hypothesis, is crucial for designing an experiment, this doesn’t need to be something that you have a reason to believe in, you but should be clear what the point of the experiment is before you try to design it. </a:t>
            </a:r>
          </a:p>
          <a:p>
            <a:endParaRPr lang="en-GB" dirty="0"/>
          </a:p>
          <a:p>
            <a:r>
              <a:rPr lang="en-GB" dirty="0"/>
              <a:t>This means that you can design the experiment to do exactly what you ned it to do, </a:t>
            </a:r>
          </a:p>
          <a:p>
            <a:endParaRPr lang="en-GB" dirty="0"/>
          </a:p>
        </p:txBody>
      </p:sp>
      <p:sp>
        <p:nvSpPr>
          <p:cNvPr id="4" name="Slide Number Placeholder 3"/>
          <p:cNvSpPr>
            <a:spLocks noGrp="1"/>
          </p:cNvSpPr>
          <p:nvPr>
            <p:ph type="sldNum" sz="quarter" idx="5"/>
          </p:nvPr>
        </p:nvSpPr>
        <p:spPr/>
        <p:txBody>
          <a:bodyPr/>
          <a:lstStyle/>
          <a:p>
            <a:fld id="{2A62E128-3C82-4ED2-87C9-81F01ABB7302}" type="slidenum">
              <a:rPr lang="en-GB" smtClean="0"/>
              <a:t>45</a:t>
            </a:fld>
            <a:endParaRPr lang="en-GB"/>
          </a:p>
        </p:txBody>
      </p:sp>
    </p:spTree>
    <p:extLst>
      <p:ext uri="{BB962C8B-B14F-4D97-AF65-F5344CB8AC3E}">
        <p14:creationId xmlns:p14="http://schemas.microsoft.com/office/powerpoint/2010/main" val="28745220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A62E128-3C82-4ED2-87C9-81F01ABB7302}" type="slidenum">
              <a:rPr lang="en-GB" smtClean="0"/>
              <a:t>5</a:t>
            </a:fld>
            <a:endParaRPr lang="en-GB"/>
          </a:p>
        </p:txBody>
      </p:sp>
    </p:spTree>
    <p:extLst>
      <p:ext uri="{BB962C8B-B14F-4D97-AF65-F5344CB8AC3E}">
        <p14:creationId xmlns:p14="http://schemas.microsoft.com/office/powerpoint/2010/main" val="247588130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Basic stuff on repeats mention that they need to be independent!</a:t>
            </a:r>
          </a:p>
        </p:txBody>
      </p:sp>
      <p:sp>
        <p:nvSpPr>
          <p:cNvPr id="4" name="Slide Number Placeholder 3"/>
          <p:cNvSpPr>
            <a:spLocks noGrp="1"/>
          </p:cNvSpPr>
          <p:nvPr>
            <p:ph type="sldNum" sz="quarter" idx="5"/>
          </p:nvPr>
        </p:nvSpPr>
        <p:spPr/>
        <p:txBody>
          <a:bodyPr/>
          <a:lstStyle/>
          <a:p>
            <a:fld id="{2A62E128-3C82-4ED2-87C9-81F01ABB7302}" type="slidenum">
              <a:rPr lang="en-GB" smtClean="0"/>
              <a:t>46</a:t>
            </a:fld>
            <a:endParaRPr lang="en-GB"/>
          </a:p>
        </p:txBody>
      </p:sp>
    </p:spTree>
    <p:extLst>
      <p:ext uri="{BB962C8B-B14F-4D97-AF65-F5344CB8AC3E}">
        <p14:creationId xmlns:p14="http://schemas.microsoft.com/office/powerpoint/2010/main" val="245058448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A62E128-3C82-4ED2-87C9-81F01ABB7302}" type="slidenum">
              <a:rPr lang="en-GB" smtClean="0"/>
              <a:t>47</a:t>
            </a:fld>
            <a:endParaRPr lang="en-GB"/>
          </a:p>
        </p:txBody>
      </p:sp>
    </p:spTree>
    <p:extLst>
      <p:ext uri="{BB962C8B-B14F-4D97-AF65-F5344CB8AC3E}">
        <p14:creationId xmlns:p14="http://schemas.microsoft.com/office/powerpoint/2010/main" val="34086616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Fairness from the experimenter</a:t>
            </a:r>
          </a:p>
        </p:txBody>
      </p:sp>
      <p:sp>
        <p:nvSpPr>
          <p:cNvPr id="4" name="Slide Number Placeholder 3"/>
          <p:cNvSpPr>
            <a:spLocks noGrp="1"/>
          </p:cNvSpPr>
          <p:nvPr>
            <p:ph type="sldNum" sz="quarter" idx="5"/>
          </p:nvPr>
        </p:nvSpPr>
        <p:spPr/>
        <p:txBody>
          <a:bodyPr/>
          <a:lstStyle/>
          <a:p>
            <a:fld id="{2A62E128-3C82-4ED2-87C9-81F01ABB7302}" type="slidenum">
              <a:rPr lang="en-GB" smtClean="0"/>
              <a:t>48</a:t>
            </a:fld>
            <a:endParaRPr lang="en-GB"/>
          </a:p>
        </p:txBody>
      </p:sp>
    </p:spTree>
    <p:extLst>
      <p:ext uri="{BB962C8B-B14F-4D97-AF65-F5344CB8AC3E}">
        <p14:creationId xmlns:p14="http://schemas.microsoft.com/office/powerpoint/2010/main" val="156326869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Fairness from the experimenter</a:t>
            </a:r>
          </a:p>
        </p:txBody>
      </p:sp>
      <p:sp>
        <p:nvSpPr>
          <p:cNvPr id="4" name="Slide Number Placeholder 3"/>
          <p:cNvSpPr>
            <a:spLocks noGrp="1"/>
          </p:cNvSpPr>
          <p:nvPr>
            <p:ph type="sldNum" sz="quarter" idx="5"/>
          </p:nvPr>
        </p:nvSpPr>
        <p:spPr/>
        <p:txBody>
          <a:bodyPr/>
          <a:lstStyle/>
          <a:p>
            <a:fld id="{2A62E128-3C82-4ED2-87C9-81F01ABB7302}" type="slidenum">
              <a:rPr lang="en-GB" smtClean="0"/>
              <a:t>49</a:t>
            </a:fld>
            <a:endParaRPr lang="en-GB"/>
          </a:p>
        </p:txBody>
      </p:sp>
    </p:spTree>
    <p:extLst>
      <p:ext uri="{BB962C8B-B14F-4D97-AF65-F5344CB8AC3E}">
        <p14:creationId xmlns:p14="http://schemas.microsoft.com/office/powerpoint/2010/main" val="278992696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One about randomisation</a:t>
            </a:r>
          </a:p>
        </p:txBody>
      </p:sp>
      <p:sp>
        <p:nvSpPr>
          <p:cNvPr id="4" name="Slide Number Placeholder 3"/>
          <p:cNvSpPr>
            <a:spLocks noGrp="1"/>
          </p:cNvSpPr>
          <p:nvPr>
            <p:ph type="sldNum" sz="quarter" idx="5"/>
          </p:nvPr>
        </p:nvSpPr>
        <p:spPr/>
        <p:txBody>
          <a:bodyPr/>
          <a:lstStyle/>
          <a:p>
            <a:fld id="{2A62E128-3C82-4ED2-87C9-81F01ABB7302}" type="slidenum">
              <a:rPr lang="en-GB" smtClean="0"/>
              <a:t>51</a:t>
            </a:fld>
            <a:endParaRPr lang="en-GB"/>
          </a:p>
        </p:txBody>
      </p:sp>
    </p:spTree>
    <p:extLst>
      <p:ext uri="{BB962C8B-B14F-4D97-AF65-F5344CB8AC3E}">
        <p14:creationId xmlns:p14="http://schemas.microsoft.com/office/powerpoint/2010/main" val="333849853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A62E128-3C82-4ED2-87C9-81F01ABB7302}" type="slidenum">
              <a:rPr lang="en-GB" smtClean="0"/>
              <a:t>52</a:t>
            </a:fld>
            <a:endParaRPr lang="en-GB"/>
          </a:p>
        </p:txBody>
      </p:sp>
    </p:spTree>
    <p:extLst>
      <p:ext uri="{BB962C8B-B14F-4D97-AF65-F5344CB8AC3E}">
        <p14:creationId xmlns:p14="http://schemas.microsoft.com/office/powerpoint/2010/main" val="278537781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Modern compilers are doing clever things that you can’t control. e.g. Some variables are assigned to the CPU cache (fast) and others are assigned to memory (slow). Which variables get assigned to which depends on many things including the environment variables, and these include your user name and the current working directory. These effects can change the speed of the program by 40%.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So someone, very clever invented a compile that changes these things over and over again while the program is running, so they are taking lots of samples and trying to get an idea of the overall distribution. And when they did that they looked at the speed ups people had actually achieved when they tried to speed up their code, but they looked at it independent of these effects.</a:t>
            </a:r>
          </a:p>
          <a:p>
            <a:endParaRPr lang="en-GB" dirty="0"/>
          </a:p>
        </p:txBody>
      </p:sp>
      <p:sp>
        <p:nvSpPr>
          <p:cNvPr id="4" name="Slide Number Placeholder 3"/>
          <p:cNvSpPr>
            <a:spLocks noGrp="1"/>
          </p:cNvSpPr>
          <p:nvPr>
            <p:ph type="sldNum" sz="quarter" idx="5"/>
          </p:nvPr>
        </p:nvSpPr>
        <p:spPr/>
        <p:txBody>
          <a:bodyPr/>
          <a:lstStyle/>
          <a:p>
            <a:fld id="{2A62E128-3C82-4ED2-87C9-81F01ABB7302}" type="slidenum">
              <a:rPr lang="en-GB" smtClean="0"/>
              <a:t>53</a:t>
            </a:fld>
            <a:endParaRPr lang="en-GB"/>
          </a:p>
        </p:txBody>
      </p:sp>
    </p:spTree>
    <p:extLst>
      <p:ext uri="{BB962C8B-B14F-4D97-AF65-F5344CB8AC3E}">
        <p14:creationId xmlns:p14="http://schemas.microsoft.com/office/powerpoint/2010/main" val="62142117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And what they found was this, so most people did manage to speed up their code but a few people actually slowed it down by a lot.</a:t>
            </a:r>
          </a:p>
          <a:p>
            <a:endParaRPr lang="en-GB" dirty="0"/>
          </a:p>
          <a:p>
            <a:r>
              <a:rPr lang="en-GB" dirty="0"/>
              <a:t>Now, this may not seem to relevant for tribology, but I cannot think of a better argument for repeating your tests </a:t>
            </a:r>
          </a:p>
        </p:txBody>
      </p:sp>
      <p:sp>
        <p:nvSpPr>
          <p:cNvPr id="4" name="Slide Number Placeholder 3"/>
          <p:cNvSpPr>
            <a:spLocks noGrp="1"/>
          </p:cNvSpPr>
          <p:nvPr>
            <p:ph type="sldNum" sz="quarter" idx="5"/>
          </p:nvPr>
        </p:nvSpPr>
        <p:spPr/>
        <p:txBody>
          <a:bodyPr/>
          <a:lstStyle/>
          <a:p>
            <a:fld id="{2A62E128-3C82-4ED2-87C9-81F01ABB7302}" type="slidenum">
              <a:rPr lang="en-GB" smtClean="0"/>
              <a:t>54</a:t>
            </a:fld>
            <a:endParaRPr lang="en-GB"/>
          </a:p>
        </p:txBody>
      </p:sp>
    </p:spTree>
    <p:extLst>
      <p:ext uri="{BB962C8B-B14F-4D97-AF65-F5344CB8AC3E}">
        <p14:creationId xmlns:p14="http://schemas.microsoft.com/office/powerpoint/2010/main" val="265917734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Back to same slide showing 3 parts</a:t>
            </a:r>
          </a:p>
        </p:txBody>
      </p:sp>
      <p:sp>
        <p:nvSpPr>
          <p:cNvPr id="4" name="Slide Number Placeholder 3"/>
          <p:cNvSpPr>
            <a:spLocks noGrp="1"/>
          </p:cNvSpPr>
          <p:nvPr>
            <p:ph type="sldNum" sz="quarter" idx="5"/>
          </p:nvPr>
        </p:nvSpPr>
        <p:spPr/>
        <p:txBody>
          <a:bodyPr/>
          <a:lstStyle/>
          <a:p>
            <a:fld id="{2A62E128-3C82-4ED2-87C9-81F01ABB7302}" type="slidenum">
              <a:rPr lang="en-GB" smtClean="0"/>
              <a:t>57</a:t>
            </a:fld>
            <a:endParaRPr lang="en-GB"/>
          </a:p>
        </p:txBody>
      </p:sp>
    </p:spTree>
    <p:extLst>
      <p:ext uri="{BB962C8B-B14F-4D97-AF65-F5344CB8AC3E}">
        <p14:creationId xmlns:p14="http://schemas.microsoft.com/office/powerpoint/2010/main" val="329190106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get a p value out. This is the probability of observing a result as or more extreme than the one we observed if the null hypothesis is true. Now typically people say that a p-value of less than 0.05, that is a 5% chance of getting these points from this distribution, is a statistically significant result. </a:t>
            </a:r>
          </a:p>
          <a:p>
            <a:endParaRPr lang="en-GB" dirty="0"/>
          </a:p>
          <a:p>
            <a:r>
              <a:rPr lang="en-GB" dirty="0"/>
              <a:t>This just means that it would be unlikely due to chance. It doesn’t mean that it is actually an important difference, if this is a 50,000 euro coating and this is a 0.01% improvement in wear life, no one cares!</a:t>
            </a:r>
          </a:p>
          <a:p>
            <a:endParaRPr lang="en-GB" dirty="0"/>
          </a:p>
          <a:p>
            <a:r>
              <a:rPr lang="en-GB" dirty="0"/>
              <a:t>Another important thing about this sort of test is that it typically has a 1 in 20 false positive rate, so we need to be careful about how we apply it. </a:t>
            </a:r>
          </a:p>
          <a:p>
            <a:endParaRPr lang="en-GB" dirty="0"/>
          </a:p>
          <a:p>
            <a:endParaRPr lang="en-GB" dirty="0"/>
          </a:p>
        </p:txBody>
      </p:sp>
      <p:sp>
        <p:nvSpPr>
          <p:cNvPr id="4" name="Slide Number Placeholder 3"/>
          <p:cNvSpPr>
            <a:spLocks noGrp="1"/>
          </p:cNvSpPr>
          <p:nvPr>
            <p:ph type="sldNum" sz="quarter" idx="5"/>
          </p:nvPr>
        </p:nvSpPr>
        <p:spPr/>
        <p:txBody>
          <a:bodyPr/>
          <a:lstStyle/>
          <a:p>
            <a:fld id="{2A62E128-3C82-4ED2-87C9-81F01ABB7302}" type="slidenum">
              <a:rPr lang="en-GB" smtClean="0"/>
              <a:t>59</a:t>
            </a:fld>
            <a:endParaRPr lang="en-GB"/>
          </a:p>
        </p:txBody>
      </p:sp>
    </p:spTree>
    <p:extLst>
      <p:ext uri="{BB962C8B-B14F-4D97-AF65-F5344CB8AC3E}">
        <p14:creationId xmlns:p14="http://schemas.microsoft.com/office/powerpoint/2010/main" val="299631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When we talk about measurements we often act like they have a single value, if some one asks you how tall you are you </a:t>
            </a:r>
          </a:p>
          <a:p>
            <a:endParaRPr lang="en-GB" dirty="0"/>
          </a:p>
          <a:p>
            <a:r>
              <a:rPr lang="en-GB" dirty="0"/>
              <a:t>In statistics when we talk about a measurement or a sample from a population we talk about all the processes that lead up to </a:t>
            </a:r>
          </a:p>
        </p:txBody>
      </p:sp>
      <p:sp>
        <p:nvSpPr>
          <p:cNvPr id="4" name="Slide Number Placeholder 3"/>
          <p:cNvSpPr>
            <a:spLocks noGrp="1"/>
          </p:cNvSpPr>
          <p:nvPr>
            <p:ph type="sldNum" sz="quarter" idx="5"/>
          </p:nvPr>
        </p:nvSpPr>
        <p:spPr/>
        <p:txBody>
          <a:bodyPr/>
          <a:lstStyle/>
          <a:p>
            <a:fld id="{2A62E128-3C82-4ED2-87C9-81F01ABB7302}" type="slidenum">
              <a:rPr lang="en-GB" smtClean="0"/>
              <a:t>9</a:t>
            </a:fld>
            <a:endParaRPr lang="en-GB"/>
          </a:p>
        </p:txBody>
      </p:sp>
    </p:spTree>
    <p:extLst>
      <p:ext uri="{BB962C8B-B14F-4D97-AF65-F5344CB8AC3E}">
        <p14:creationId xmlns:p14="http://schemas.microsoft.com/office/powerpoint/2010/main" val="126980636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get a p value out. This is the probability of observing a result as or more extreme than the one we observed if the null hypothesis is true. Now typically people say that a p-value of less than 0.05, that is a 5% chance of getting these points from this distribution, is a statistically significant result. </a:t>
            </a:r>
          </a:p>
          <a:p>
            <a:endParaRPr lang="en-GB" dirty="0"/>
          </a:p>
          <a:p>
            <a:r>
              <a:rPr lang="en-GB" dirty="0"/>
              <a:t>This just means that it would be unlikely due to chance. It doesn’t mean that it is actually an important difference, if this is a 50,000 euro coating and this is a 0.01% improvement in wear life, no one cares!</a:t>
            </a:r>
          </a:p>
          <a:p>
            <a:endParaRPr lang="en-GB" dirty="0"/>
          </a:p>
          <a:p>
            <a:r>
              <a:rPr lang="en-GB" dirty="0"/>
              <a:t>Another important thing about this sort of test is that it typically has a 1 in 20 false positive rate, so we need to be careful about how we apply it. </a:t>
            </a:r>
          </a:p>
          <a:p>
            <a:endParaRPr lang="en-GB" dirty="0"/>
          </a:p>
          <a:p>
            <a:endParaRPr lang="en-GB" dirty="0"/>
          </a:p>
        </p:txBody>
      </p:sp>
      <p:sp>
        <p:nvSpPr>
          <p:cNvPr id="4" name="Slide Number Placeholder 3"/>
          <p:cNvSpPr>
            <a:spLocks noGrp="1"/>
          </p:cNvSpPr>
          <p:nvPr>
            <p:ph type="sldNum" sz="quarter" idx="5"/>
          </p:nvPr>
        </p:nvSpPr>
        <p:spPr/>
        <p:txBody>
          <a:bodyPr/>
          <a:lstStyle/>
          <a:p>
            <a:fld id="{2A62E128-3C82-4ED2-87C9-81F01ABB7302}" type="slidenum">
              <a:rPr lang="en-GB" smtClean="0"/>
              <a:t>60</a:t>
            </a:fld>
            <a:endParaRPr lang="en-GB"/>
          </a:p>
        </p:txBody>
      </p:sp>
    </p:spTree>
    <p:extLst>
      <p:ext uri="{BB962C8B-B14F-4D97-AF65-F5344CB8AC3E}">
        <p14:creationId xmlns:p14="http://schemas.microsoft.com/office/powerpoint/2010/main" val="26376321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get a p value out. This is the probability of observing a result as or more extreme than the one we observed if the null hypothesis is true. Now typically people say that a p-value of less than 0.05, that is a 5% chance of getting these points from this distribution, is a statistically significant result. </a:t>
            </a:r>
          </a:p>
          <a:p>
            <a:endParaRPr lang="en-GB" dirty="0"/>
          </a:p>
          <a:p>
            <a:r>
              <a:rPr lang="en-GB" dirty="0"/>
              <a:t>This just means that it would be unlikely due to chance. It doesn’t mean that it is actually an important difference, if this is a 50,000 euro coating and this is a 0.01% improvement in wear life, no one cares!</a:t>
            </a:r>
          </a:p>
          <a:p>
            <a:endParaRPr lang="en-GB" dirty="0"/>
          </a:p>
          <a:p>
            <a:r>
              <a:rPr lang="en-GB" dirty="0"/>
              <a:t>Another important thing about this sort of test is that it typically has a 1 in 20 false positive rate, so we need to be careful about how we apply it. </a:t>
            </a:r>
          </a:p>
          <a:p>
            <a:endParaRPr lang="en-GB" dirty="0"/>
          </a:p>
          <a:p>
            <a:endParaRPr lang="en-GB" dirty="0"/>
          </a:p>
        </p:txBody>
      </p:sp>
      <p:sp>
        <p:nvSpPr>
          <p:cNvPr id="4" name="Slide Number Placeholder 3"/>
          <p:cNvSpPr>
            <a:spLocks noGrp="1"/>
          </p:cNvSpPr>
          <p:nvPr>
            <p:ph type="sldNum" sz="quarter" idx="5"/>
          </p:nvPr>
        </p:nvSpPr>
        <p:spPr/>
        <p:txBody>
          <a:bodyPr/>
          <a:lstStyle/>
          <a:p>
            <a:fld id="{2A62E128-3C82-4ED2-87C9-81F01ABB7302}" type="slidenum">
              <a:rPr lang="en-GB" smtClean="0"/>
              <a:t>61</a:t>
            </a:fld>
            <a:endParaRPr lang="en-GB"/>
          </a:p>
        </p:txBody>
      </p:sp>
    </p:spTree>
    <p:extLst>
      <p:ext uri="{BB962C8B-B14F-4D97-AF65-F5344CB8AC3E}">
        <p14:creationId xmlns:p14="http://schemas.microsoft.com/office/powerpoint/2010/main" val="111446560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get a p value out. This is the probability of observing a result as or more extreme than the one we observed if the null hypothesis is true. Now typically people say that a p-value of less than 0.05, that is a 5% chance of getting these points from this distribution, is a statistically significant result. </a:t>
            </a:r>
          </a:p>
          <a:p>
            <a:endParaRPr lang="en-GB" dirty="0"/>
          </a:p>
          <a:p>
            <a:r>
              <a:rPr lang="en-GB" dirty="0"/>
              <a:t>This just means that it would be unlikely due to chance. It doesn’t mean that it is actually an important difference, if this is a 50,000 euro coating and this is a 0.01% improvement in wear life, no one cares!</a:t>
            </a:r>
          </a:p>
          <a:p>
            <a:endParaRPr lang="en-GB" dirty="0"/>
          </a:p>
          <a:p>
            <a:r>
              <a:rPr lang="en-GB" dirty="0"/>
              <a:t>Another important thing about this sort of test is that it typically has a 1 in 20 false positive rate, so we need to be careful about how we apply it. </a:t>
            </a:r>
          </a:p>
          <a:p>
            <a:endParaRPr lang="en-GB" dirty="0"/>
          </a:p>
          <a:p>
            <a:endParaRPr lang="en-GB" dirty="0"/>
          </a:p>
        </p:txBody>
      </p:sp>
      <p:sp>
        <p:nvSpPr>
          <p:cNvPr id="4" name="Slide Number Placeholder 3"/>
          <p:cNvSpPr>
            <a:spLocks noGrp="1"/>
          </p:cNvSpPr>
          <p:nvPr>
            <p:ph type="sldNum" sz="quarter" idx="5"/>
          </p:nvPr>
        </p:nvSpPr>
        <p:spPr/>
        <p:txBody>
          <a:bodyPr/>
          <a:lstStyle/>
          <a:p>
            <a:fld id="{2A62E128-3C82-4ED2-87C9-81F01ABB7302}" type="slidenum">
              <a:rPr lang="en-GB" smtClean="0"/>
              <a:t>62</a:t>
            </a:fld>
            <a:endParaRPr lang="en-GB"/>
          </a:p>
        </p:txBody>
      </p:sp>
    </p:spTree>
    <p:extLst>
      <p:ext uri="{BB962C8B-B14F-4D97-AF65-F5344CB8AC3E}">
        <p14:creationId xmlns:p14="http://schemas.microsoft.com/office/powerpoint/2010/main" val="326623109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get a p value out. This is the probability of observing a result as or more extreme than the one we observed if the null hypothesis is true. Now typically people say that a p-value of less than 0.05, that is a 5% chance of getting these points from this distribution, is a statistically significant result. </a:t>
            </a:r>
          </a:p>
          <a:p>
            <a:endParaRPr lang="en-GB" dirty="0"/>
          </a:p>
          <a:p>
            <a:r>
              <a:rPr lang="en-GB" dirty="0"/>
              <a:t>This just means that it would be unlikely due to chance. It doesn’t mean that it is actually an important difference, if this is a 50,000 euro coating and this is a 0.01% improvement in wear life, no one cares!</a:t>
            </a:r>
          </a:p>
          <a:p>
            <a:endParaRPr lang="en-GB" dirty="0"/>
          </a:p>
          <a:p>
            <a:r>
              <a:rPr lang="en-GB" dirty="0"/>
              <a:t>Another important thing about this sort of test is that it typically has a 1 in 20 false positive rate, so we need to be careful about how we apply it. </a:t>
            </a:r>
          </a:p>
          <a:p>
            <a:endParaRPr lang="en-GB" dirty="0"/>
          </a:p>
          <a:p>
            <a:endParaRPr lang="en-GB" dirty="0"/>
          </a:p>
        </p:txBody>
      </p:sp>
      <p:sp>
        <p:nvSpPr>
          <p:cNvPr id="4" name="Slide Number Placeholder 3"/>
          <p:cNvSpPr>
            <a:spLocks noGrp="1"/>
          </p:cNvSpPr>
          <p:nvPr>
            <p:ph type="sldNum" sz="quarter" idx="5"/>
          </p:nvPr>
        </p:nvSpPr>
        <p:spPr/>
        <p:txBody>
          <a:bodyPr/>
          <a:lstStyle/>
          <a:p>
            <a:fld id="{2A62E128-3C82-4ED2-87C9-81F01ABB7302}" type="slidenum">
              <a:rPr lang="en-GB" smtClean="0"/>
              <a:t>63</a:t>
            </a:fld>
            <a:endParaRPr lang="en-GB"/>
          </a:p>
        </p:txBody>
      </p:sp>
    </p:spTree>
    <p:extLst>
      <p:ext uri="{BB962C8B-B14F-4D97-AF65-F5344CB8AC3E}">
        <p14:creationId xmlns:p14="http://schemas.microsoft.com/office/powerpoint/2010/main" val="180411258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imagine that this is our data and we think that there is a linear correlation between force and wear. To test this, we can test against the null hypothesis. And the null hypothesis just says what ever you think is happening, it isn’t. so you think that there is a linear correlation, the null hypothesis say that there is no correlation, that the slope of this line is actually 0. </a:t>
            </a:r>
          </a:p>
        </p:txBody>
      </p:sp>
      <p:sp>
        <p:nvSpPr>
          <p:cNvPr id="4" name="Slide Number Placeholder 3"/>
          <p:cNvSpPr>
            <a:spLocks noGrp="1"/>
          </p:cNvSpPr>
          <p:nvPr>
            <p:ph type="sldNum" sz="quarter" idx="5"/>
          </p:nvPr>
        </p:nvSpPr>
        <p:spPr/>
        <p:txBody>
          <a:bodyPr/>
          <a:lstStyle/>
          <a:p>
            <a:fld id="{2A62E128-3C82-4ED2-87C9-81F01ABB7302}" type="slidenum">
              <a:rPr lang="en-GB" smtClean="0"/>
              <a:t>64</a:t>
            </a:fld>
            <a:endParaRPr lang="en-GB"/>
          </a:p>
        </p:txBody>
      </p:sp>
    </p:spTree>
    <p:extLst>
      <p:ext uri="{BB962C8B-B14F-4D97-AF65-F5344CB8AC3E}">
        <p14:creationId xmlns:p14="http://schemas.microsoft.com/office/powerpoint/2010/main" val="389550533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get a p value out. This is the probability of observing a result as or more extreme than the one we observed if the null hypothesis is true. Now typically people say that a p-value of less than 0.05, that is a 5% chance of getting these points from this distribution, is a statistically significant result. </a:t>
            </a:r>
          </a:p>
          <a:p>
            <a:endParaRPr lang="en-GB" dirty="0"/>
          </a:p>
          <a:p>
            <a:r>
              <a:rPr lang="en-GB" dirty="0"/>
              <a:t>This just means that it would be unlikely due to chance. It doesn’t mean that it is actually an important difference, if this is a 50,000 euro coating and this is a 0.01% improvement in wear life, no one cares!</a:t>
            </a:r>
          </a:p>
          <a:p>
            <a:endParaRPr lang="en-GB" dirty="0"/>
          </a:p>
          <a:p>
            <a:r>
              <a:rPr lang="en-GB" dirty="0"/>
              <a:t>Another important thing about this sort of test is that it typically has a 1 in 20 false positive rate, so we need to be careful about how we apply it. </a:t>
            </a:r>
          </a:p>
          <a:p>
            <a:endParaRPr lang="en-GB" dirty="0"/>
          </a:p>
          <a:p>
            <a:endParaRPr lang="en-GB" dirty="0"/>
          </a:p>
        </p:txBody>
      </p:sp>
      <p:sp>
        <p:nvSpPr>
          <p:cNvPr id="4" name="Slide Number Placeholder 3"/>
          <p:cNvSpPr>
            <a:spLocks noGrp="1"/>
          </p:cNvSpPr>
          <p:nvPr>
            <p:ph type="sldNum" sz="quarter" idx="5"/>
          </p:nvPr>
        </p:nvSpPr>
        <p:spPr/>
        <p:txBody>
          <a:bodyPr/>
          <a:lstStyle/>
          <a:p>
            <a:fld id="{2A62E128-3C82-4ED2-87C9-81F01ABB7302}" type="slidenum">
              <a:rPr lang="en-GB" smtClean="0"/>
              <a:t>67</a:t>
            </a:fld>
            <a:endParaRPr lang="en-GB"/>
          </a:p>
        </p:txBody>
      </p:sp>
    </p:spTree>
    <p:extLst>
      <p:ext uri="{BB962C8B-B14F-4D97-AF65-F5344CB8AC3E}">
        <p14:creationId xmlns:p14="http://schemas.microsoft.com/office/powerpoint/2010/main" val="64701753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How many repeats should you do, start this section with the example of running repeats until you get a positive result, lead into this meaning that you must decide in advance how many repeat tests you are going to do. </a:t>
            </a:r>
          </a:p>
        </p:txBody>
      </p:sp>
      <p:sp>
        <p:nvSpPr>
          <p:cNvPr id="4" name="Slide Number Placeholder 3"/>
          <p:cNvSpPr>
            <a:spLocks noGrp="1"/>
          </p:cNvSpPr>
          <p:nvPr>
            <p:ph type="sldNum" sz="quarter" idx="5"/>
          </p:nvPr>
        </p:nvSpPr>
        <p:spPr/>
        <p:txBody>
          <a:bodyPr/>
          <a:lstStyle/>
          <a:p>
            <a:fld id="{2A62E128-3C82-4ED2-87C9-81F01ABB7302}" type="slidenum">
              <a:rPr lang="en-GB" smtClean="0"/>
              <a:t>68</a:t>
            </a:fld>
            <a:endParaRPr lang="en-GB"/>
          </a:p>
        </p:txBody>
      </p:sp>
    </p:spTree>
    <p:extLst>
      <p:ext uri="{BB962C8B-B14F-4D97-AF65-F5344CB8AC3E}">
        <p14:creationId xmlns:p14="http://schemas.microsoft.com/office/powerpoint/2010/main" val="263813427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You are testing relatively simple things about your system, you want you results to be simple to present and understandable by the people you present them to.</a:t>
            </a:r>
          </a:p>
          <a:p>
            <a:r>
              <a:rPr lang="en-GB" dirty="0"/>
              <a:t>This needs relatively simple designs, OFAT, or factorial designs mostly, Note about </a:t>
            </a:r>
          </a:p>
        </p:txBody>
      </p:sp>
      <p:sp>
        <p:nvSpPr>
          <p:cNvPr id="4" name="Slide Number Placeholder 3"/>
          <p:cNvSpPr>
            <a:spLocks noGrp="1"/>
          </p:cNvSpPr>
          <p:nvPr>
            <p:ph type="sldNum" sz="quarter" idx="5"/>
          </p:nvPr>
        </p:nvSpPr>
        <p:spPr/>
        <p:txBody>
          <a:bodyPr/>
          <a:lstStyle/>
          <a:p>
            <a:fld id="{2A62E128-3C82-4ED2-87C9-81F01ABB7302}" type="slidenum">
              <a:rPr lang="en-GB" smtClean="0"/>
              <a:t>70</a:t>
            </a:fld>
            <a:endParaRPr lang="en-GB"/>
          </a:p>
        </p:txBody>
      </p:sp>
    </p:spTree>
    <p:extLst>
      <p:ext uri="{BB962C8B-B14F-4D97-AF65-F5344CB8AC3E}">
        <p14:creationId xmlns:p14="http://schemas.microsoft.com/office/powerpoint/2010/main" val="42942509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OLS models, NNs, GP models, they do not require as many assumptions but do not tell you as neat things about the system, these are also open to bias in the data set </a:t>
            </a:r>
          </a:p>
        </p:txBody>
      </p:sp>
      <p:sp>
        <p:nvSpPr>
          <p:cNvPr id="4" name="Slide Number Placeholder 3"/>
          <p:cNvSpPr>
            <a:spLocks noGrp="1"/>
          </p:cNvSpPr>
          <p:nvPr>
            <p:ph type="sldNum" sz="quarter" idx="5"/>
          </p:nvPr>
        </p:nvSpPr>
        <p:spPr/>
        <p:txBody>
          <a:bodyPr/>
          <a:lstStyle/>
          <a:p>
            <a:fld id="{2A62E128-3C82-4ED2-87C9-81F01ABB7302}" type="slidenum">
              <a:rPr lang="en-GB" smtClean="0"/>
              <a:t>73</a:t>
            </a:fld>
            <a:endParaRPr lang="en-GB"/>
          </a:p>
        </p:txBody>
      </p:sp>
    </p:spTree>
    <p:extLst>
      <p:ext uri="{BB962C8B-B14F-4D97-AF65-F5344CB8AC3E}">
        <p14:creationId xmlns:p14="http://schemas.microsoft.com/office/powerpoint/2010/main" val="206069259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Classification designs you need to make sure that you have similar numbers in each class, regression you need to make sure that you cover the input space well. </a:t>
            </a:r>
          </a:p>
        </p:txBody>
      </p:sp>
      <p:sp>
        <p:nvSpPr>
          <p:cNvPr id="4" name="Slide Number Placeholder 3"/>
          <p:cNvSpPr>
            <a:spLocks noGrp="1"/>
          </p:cNvSpPr>
          <p:nvPr>
            <p:ph type="sldNum" sz="quarter" idx="5"/>
          </p:nvPr>
        </p:nvSpPr>
        <p:spPr/>
        <p:txBody>
          <a:bodyPr/>
          <a:lstStyle/>
          <a:p>
            <a:fld id="{2A62E128-3C82-4ED2-87C9-81F01ABB7302}" type="slidenum">
              <a:rPr lang="en-GB" smtClean="0"/>
              <a:t>77</a:t>
            </a:fld>
            <a:endParaRPr lang="en-GB"/>
          </a:p>
        </p:txBody>
      </p:sp>
    </p:spTree>
    <p:extLst>
      <p:ext uri="{BB962C8B-B14F-4D97-AF65-F5344CB8AC3E}">
        <p14:creationId xmlns:p14="http://schemas.microsoft.com/office/powerpoint/2010/main" val="35573041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Note that there is variation in the measurement </a:t>
            </a:r>
          </a:p>
        </p:txBody>
      </p:sp>
      <p:sp>
        <p:nvSpPr>
          <p:cNvPr id="4" name="Slide Number Placeholder 3"/>
          <p:cNvSpPr>
            <a:spLocks noGrp="1"/>
          </p:cNvSpPr>
          <p:nvPr>
            <p:ph type="sldNum" sz="quarter" idx="5"/>
          </p:nvPr>
        </p:nvSpPr>
        <p:spPr/>
        <p:txBody>
          <a:bodyPr/>
          <a:lstStyle/>
          <a:p>
            <a:fld id="{2A62E128-3C82-4ED2-87C9-81F01ABB7302}" type="slidenum">
              <a:rPr lang="en-GB" smtClean="0"/>
              <a:t>10</a:t>
            </a:fld>
            <a:endParaRPr lang="en-GB"/>
          </a:p>
        </p:txBody>
      </p:sp>
    </p:spTree>
    <p:extLst>
      <p:ext uri="{BB962C8B-B14F-4D97-AF65-F5344CB8AC3E}">
        <p14:creationId xmlns:p14="http://schemas.microsoft.com/office/powerpoint/2010/main" val="362697924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If you know in advance that some feature is important, even though it may be a combination of other values or a transformation of values the experiment should be designed around this feature rather than the underlying variable, You can also communicate these features to the people doing the modelling to improve the accuracy of the model. Note that this sits somewhere between the two paradigms</a:t>
            </a:r>
          </a:p>
        </p:txBody>
      </p:sp>
      <p:sp>
        <p:nvSpPr>
          <p:cNvPr id="4" name="Slide Number Placeholder 3"/>
          <p:cNvSpPr>
            <a:spLocks noGrp="1"/>
          </p:cNvSpPr>
          <p:nvPr>
            <p:ph type="sldNum" sz="quarter" idx="5"/>
          </p:nvPr>
        </p:nvSpPr>
        <p:spPr/>
        <p:txBody>
          <a:bodyPr/>
          <a:lstStyle/>
          <a:p>
            <a:fld id="{2A62E128-3C82-4ED2-87C9-81F01ABB7302}" type="slidenum">
              <a:rPr lang="en-GB" smtClean="0"/>
              <a:t>86</a:t>
            </a:fld>
            <a:endParaRPr lang="en-GB"/>
          </a:p>
        </p:txBody>
      </p:sp>
    </p:spTree>
    <p:extLst>
      <p:ext uri="{BB962C8B-B14F-4D97-AF65-F5344CB8AC3E}">
        <p14:creationId xmlns:p14="http://schemas.microsoft.com/office/powerpoint/2010/main" val="306117045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It isn’t, it still has the same pitfalls as anything else, example of fish recognition, example of tank recognition, other examples?</a:t>
            </a:r>
          </a:p>
        </p:txBody>
      </p:sp>
      <p:sp>
        <p:nvSpPr>
          <p:cNvPr id="4" name="Slide Number Placeholder 3"/>
          <p:cNvSpPr>
            <a:spLocks noGrp="1"/>
          </p:cNvSpPr>
          <p:nvPr>
            <p:ph type="sldNum" sz="quarter" idx="5"/>
          </p:nvPr>
        </p:nvSpPr>
        <p:spPr/>
        <p:txBody>
          <a:bodyPr/>
          <a:lstStyle/>
          <a:p>
            <a:fld id="{2A62E128-3C82-4ED2-87C9-81F01ABB7302}" type="slidenum">
              <a:rPr lang="en-GB" smtClean="0"/>
              <a:t>88</a:t>
            </a:fld>
            <a:endParaRPr lang="en-GB"/>
          </a:p>
        </p:txBody>
      </p:sp>
    </p:spTree>
    <p:extLst>
      <p:ext uri="{BB962C8B-B14F-4D97-AF65-F5344CB8AC3E}">
        <p14:creationId xmlns:p14="http://schemas.microsoft.com/office/powerpoint/2010/main" val="275794024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Some common pitfalls/ what does a p value actually mean, maybe you should talk about this earlier? </a:t>
            </a:r>
          </a:p>
        </p:txBody>
      </p:sp>
      <p:sp>
        <p:nvSpPr>
          <p:cNvPr id="4" name="Slide Number Placeholder 3"/>
          <p:cNvSpPr>
            <a:spLocks noGrp="1"/>
          </p:cNvSpPr>
          <p:nvPr>
            <p:ph type="sldNum" sz="quarter" idx="5"/>
          </p:nvPr>
        </p:nvSpPr>
        <p:spPr/>
        <p:txBody>
          <a:bodyPr/>
          <a:lstStyle/>
          <a:p>
            <a:fld id="{2A62E128-3C82-4ED2-87C9-81F01ABB7302}" type="slidenum">
              <a:rPr lang="en-GB" smtClean="0"/>
              <a:t>90</a:t>
            </a:fld>
            <a:endParaRPr lang="en-GB"/>
          </a:p>
        </p:txBody>
      </p:sp>
    </p:spTree>
    <p:extLst>
      <p:ext uri="{BB962C8B-B14F-4D97-AF65-F5344CB8AC3E}">
        <p14:creationId xmlns:p14="http://schemas.microsoft.com/office/powerpoint/2010/main" val="202372953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A62E128-3C82-4ED2-87C9-81F01ABB7302}" type="slidenum">
              <a:rPr lang="en-GB" smtClean="0"/>
              <a:t>95</a:t>
            </a:fld>
            <a:endParaRPr lang="en-GB"/>
          </a:p>
        </p:txBody>
      </p:sp>
    </p:spTree>
    <p:extLst>
      <p:ext uri="{BB962C8B-B14F-4D97-AF65-F5344CB8AC3E}">
        <p14:creationId xmlns:p14="http://schemas.microsoft.com/office/powerpoint/2010/main" val="77603034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I think we can all agree that this would be bad parenting, if not outright psychopathic. But why, and if it is bad parenting, is it also bad science, people accept results on this sort of evidence all the time.</a:t>
            </a:r>
          </a:p>
        </p:txBody>
      </p:sp>
      <p:sp>
        <p:nvSpPr>
          <p:cNvPr id="4" name="Slide Number Placeholder 3"/>
          <p:cNvSpPr>
            <a:spLocks noGrp="1"/>
          </p:cNvSpPr>
          <p:nvPr>
            <p:ph type="sldNum" sz="quarter" idx="5"/>
          </p:nvPr>
        </p:nvSpPr>
        <p:spPr/>
        <p:txBody>
          <a:bodyPr/>
          <a:lstStyle/>
          <a:p>
            <a:fld id="{2A62E128-3C82-4ED2-87C9-81F01ABB7302}" type="slidenum">
              <a:rPr lang="en-GB" smtClean="0"/>
              <a:t>96</a:t>
            </a:fld>
            <a:endParaRPr lang="en-GB"/>
          </a:p>
        </p:txBody>
      </p:sp>
    </p:spTree>
    <p:extLst>
      <p:ext uri="{BB962C8B-B14F-4D97-AF65-F5344CB8AC3E}">
        <p14:creationId xmlns:p14="http://schemas.microsoft.com/office/powerpoint/2010/main" val="95524741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2A62E128-3C82-4ED2-87C9-81F01ABB7302}" type="slidenum">
              <a:rPr lang="en-GB" smtClean="0"/>
              <a:t>98</a:t>
            </a:fld>
            <a:endParaRPr lang="en-GB"/>
          </a:p>
        </p:txBody>
      </p:sp>
    </p:spTree>
    <p:extLst>
      <p:ext uri="{BB962C8B-B14F-4D97-AF65-F5344CB8AC3E}">
        <p14:creationId xmlns:p14="http://schemas.microsoft.com/office/powerpoint/2010/main" val="4425286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Note that there is variation in the measurement </a:t>
            </a:r>
          </a:p>
        </p:txBody>
      </p:sp>
      <p:sp>
        <p:nvSpPr>
          <p:cNvPr id="4" name="Slide Number Placeholder 3"/>
          <p:cNvSpPr>
            <a:spLocks noGrp="1"/>
          </p:cNvSpPr>
          <p:nvPr>
            <p:ph type="sldNum" sz="quarter" idx="5"/>
          </p:nvPr>
        </p:nvSpPr>
        <p:spPr/>
        <p:txBody>
          <a:bodyPr/>
          <a:lstStyle/>
          <a:p>
            <a:fld id="{2A62E128-3C82-4ED2-87C9-81F01ABB7302}" type="slidenum">
              <a:rPr lang="en-GB" smtClean="0"/>
              <a:t>11</a:t>
            </a:fld>
            <a:endParaRPr lang="en-GB"/>
          </a:p>
        </p:txBody>
      </p:sp>
    </p:spTree>
    <p:extLst>
      <p:ext uri="{BB962C8B-B14F-4D97-AF65-F5344CB8AC3E}">
        <p14:creationId xmlns:p14="http://schemas.microsoft.com/office/powerpoint/2010/main" val="6775759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Note that there is variation in the measurement </a:t>
            </a:r>
          </a:p>
        </p:txBody>
      </p:sp>
      <p:sp>
        <p:nvSpPr>
          <p:cNvPr id="4" name="Slide Number Placeholder 3"/>
          <p:cNvSpPr>
            <a:spLocks noGrp="1"/>
          </p:cNvSpPr>
          <p:nvPr>
            <p:ph type="sldNum" sz="quarter" idx="5"/>
          </p:nvPr>
        </p:nvSpPr>
        <p:spPr/>
        <p:txBody>
          <a:bodyPr/>
          <a:lstStyle/>
          <a:p>
            <a:fld id="{2A62E128-3C82-4ED2-87C9-81F01ABB7302}" type="slidenum">
              <a:rPr lang="en-GB" smtClean="0"/>
              <a:t>12</a:t>
            </a:fld>
            <a:endParaRPr lang="en-GB"/>
          </a:p>
        </p:txBody>
      </p:sp>
    </p:spTree>
    <p:extLst>
      <p:ext uri="{BB962C8B-B14F-4D97-AF65-F5344CB8AC3E}">
        <p14:creationId xmlns:p14="http://schemas.microsoft.com/office/powerpoint/2010/main" val="23954648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Note that there is variation in the measurement </a:t>
            </a:r>
          </a:p>
        </p:txBody>
      </p:sp>
      <p:sp>
        <p:nvSpPr>
          <p:cNvPr id="4" name="Slide Number Placeholder 3"/>
          <p:cNvSpPr>
            <a:spLocks noGrp="1"/>
          </p:cNvSpPr>
          <p:nvPr>
            <p:ph type="sldNum" sz="quarter" idx="5"/>
          </p:nvPr>
        </p:nvSpPr>
        <p:spPr/>
        <p:txBody>
          <a:bodyPr/>
          <a:lstStyle/>
          <a:p>
            <a:fld id="{2A62E128-3C82-4ED2-87C9-81F01ABB7302}" type="slidenum">
              <a:rPr lang="en-GB" smtClean="0"/>
              <a:t>13</a:t>
            </a:fld>
            <a:endParaRPr lang="en-GB"/>
          </a:p>
        </p:txBody>
      </p:sp>
    </p:spTree>
    <p:extLst>
      <p:ext uri="{BB962C8B-B14F-4D97-AF65-F5344CB8AC3E}">
        <p14:creationId xmlns:p14="http://schemas.microsoft.com/office/powerpoint/2010/main" val="39738090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633131C-DB64-4D68-9284-A475A91FA7AD}" type="datetimeFigureOut">
              <a:rPr lang="en-GB" smtClean="0"/>
              <a:t>29/02/2020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2311061-729E-4706-B0AC-105C226998A0}" type="slidenum">
              <a:rPr lang="en-GB" smtClean="0"/>
              <a:t>‹#›</a:t>
            </a:fld>
            <a:endParaRPr lang="en-GB"/>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6689606"/>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633131C-DB64-4D68-9284-A475A91FA7AD}" type="datetimeFigureOut">
              <a:rPr lang="en-GB" smtClean="0"/>
              <a:t>29/02/2020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2311061-729E-4706-B0AC-105C226998A0}" type="slidenum">
              <a:rPr lang="en-GB" smtClean="0"/>
              <a:t>‹#›</a:t>
            </a:fld>
            <a:endParaRPr lang="en-GB"/>
          </a:p>
        </p:txBody>
      </p:sp>
    </p:spTree>
    <p:extLst>
      <p:ext uri="{BB962C8B-B14F-4D97-AF65-F5344CB8AC3E}">
        <p14:creationId xmlns:p14="http://schemas.microsoft.com/office/powerpoint/2010/main" val="26973507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633131C-DB64-4D68-9284-A475A91FA7AD}" type="datetimeFigureOut">
              <a:rPr lang="en-GB" smtClean="0"/>
              <a:t>29/02/2020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2311061-729E-4706-B0AC-105C226998A0}" type="slidenum">
              <a:rPr lang="en-GB" smtClean="0"/>
              <a:t>‹#›</a:t>
            </a:fld>
            <a:endParaRPr lang="en-GB"/>
          </a:p>
        </p:txBody>
      </p:sp>
    </p:spTree>
    <p:extLst>
      <p:ext uri="{BB962C8B-B14F-4D97-AF65-F5344CB8AC3E}">
        <p14:creationId xmlns:p14="http://schemas.microsoft.com/office/powerpoint/2010/main" val="36740976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633131C-DB64-4D68-9284-A475A91FA7AD}" type="datetimeFigureOut">
              <a:rPr lang="en-GB" smtClean="0"/>
              <a:t>29/02/2020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2311061-729E-4706-B0AC-105C226998A0}" type="slidenum">
              <a:rPr lang="en-GB" smtClean="0"/>
              <a:t>‹#›</a:t>
            </a:fld>
            <a:endParaRPr lang="en-GB"/>
          </a:p>
        </p:txBody>
      </p:sp>
    </p:spTree>
    <p:extLst>
      <p:ext uri="{BB962C8B-B14F-4D97-AF65-F5344CB8AC3E}">
        <p14:creationId xmlns:p14="http://schemas.microsoft.com/office/powerpoint/2010/main" val="18664718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633131C-DB64-4D68-9284-A475A91FA7AD}" type="datetimeFigureOut">
              <a:rPr lang="en-GB" smtClean="0"/>
              <a:t>29/02/2020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2311061-729E-4706-B0AC-105C226998A0}" type="slidenum">
              <a:rPr lang="en-GB" smtClean="0"/>
              <a:t>‹#›</a:t>
            </a:fld>
            <a:endParaRPr lang="en-GB"/>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61385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8"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633131C-DB64-4D68-9284-A475A91FA7AD}" type="datetimeFigureOut">
              <a:rPr lang="en-GB" smtClean="0"/>
              <a:t>29/02/2020</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82311061-729E-4706-B0AC-105C226998A0}" type="slidenum">
              <a:rPr lang="en-GB" smtClean="0"/>
              <a:t>‹#›</a:t>
            </a:fld>
            <a:endParaRPr lang="en-GB"/>
          </a:p>
        </p:txBody>
      </p:sp>
    </p:spTree>
    <p:extLst>
      <p:ext uri="{BB962C8B-B14F-4D97-AF65-F5344CB8AC3E}">
        <p14:creationId xmlns:p14="http://schemas.microsoft.com/office/powerpoint/2010/main" val="20290537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633131C-DB64-4D68-9284-A475A91FA7AD}" type="datetimeFigureOut">
              <a:rPr lang="en-GB" smtClean="0"/>
              <a:t>29/02/2020</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82311061-729E-4706-B0AC-105C226998A0}" type="slidenum">
              <a:rPr lang="en-GB" smtClean="0"/>
              <a:t>‹#›</a:t>
            </a:fld>
            <a:endParaRPr lang="en-GB"/>
          </a:p>
        </p:txBody>
      </p:sp>
    </p:spTree>
    <p:extLst>
      <p:ext uri="{BB962C8B-B14F-4D97-AF65-F5344CB8AC3E}">
        <p14:creationId xmlns:p14="http://schemas.microsoft.com/office/powerpoint/2010/main" val="35615139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633131C-DB64-4D68-9284-A475A91FA7AD}" type="datetimeFigureOut">
              <a:rPr lang="en-GB" smtClean="0"/>
              <a:t>29/02/2020</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82311061-729E-4706-B0AC-105C226998A0}" type="slidenum">
              <a:rPr lang="en-GB" smtClean="0"/>
              <a:t>‹#›</a:t>
            </a:fld>
            <a:endParaRPr lang="en-GB"/>
          </a:p>
        </p:txBody>
      </p:sp>
    </p:spTree>
    <p:extLst>
      <p:ext uri="{BB962C8B-B14F-4D97-AF65-F5344CB8AC3E}">
        <p14:creationId xmlns:p14="http://schemas.microsoft.com/office/powerpoint/2010/main" val="42270552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C633131C-DB64-4D68-9284-A475A91FA7AD}" type="datetimeFigureOut">
              <a:rPr lang="en-GB" smtClean="0"/>
              <a:t>29/02/2020</a:t>
            </a:fld>
            <a:endParaRPr lang="en-GB"/>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GB"/>
          </a:p>
        </p:txBody>
      </p:sp>
      <p:sp>
        <p:nvSpPr>
          <p:cNvPr id="9" name="Slide Number Placeholder 8"/>
          <p:cNvSpPr>
            <a:spLocks noGrp="1"/>
          </p:cNvSpPr>
          <p:nvPr>
            <p:ph type="sldNum" sz="quarter" idx="12"/>
          </p:nvPr>
        </p:nvSpPr>
        <p:spPr/>
        <p:txBody>
          <a:bodyPr/>
          <a:lstStyle/>
          <a:p>
            <a:fld id="{82311061-729E-4706-B0AC-105C226998A0}" type="slidenum">
              <a:rPr lang="en-GB" smtClean="0"/>
              <a:t>‹#›</a:t>
            </a:fld>
            <a:endParaRPr lang="en-GB"/>
          </a:p>
        </p:txBody>
      </p:sp>
    </p:spTree>
    <p:extLst>
      <p:ext uri="{BB962C8B-B14F-4D97-AF65-F5344CB8AC3E}">
        <p14:creationId xmlns:p14="http://schemas.microsoft.com/office/powerpoint/2010/main" val="2643171634"/>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C633131C-DB64-4D68-9284-A475A91FA7AD}" type="datetimeFigureOut">
              <a:rPr lang="en-GB" smtClean="0"/>
              <a:t>29/02/2020</a:t>
            </a:fld>
            <a:endParaRPr lang="en-GB"/>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GB"/>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82311061-729E-4706-B0AC-105C226998A0}" type="slidenum">
              <a:rPr lang="en-GB" smtClean="0"/>
              <a:t>‹#›</a:t>
            </a:fld>
            <a:endParaRPr lang="en-GB"/>
          </a:p>
        </p:txBody>
      </p:sp>
    </p:spTree>
    <p:extLst>
      <p:ext uri="{BB962C8B-B14F-4D97-AF65-F5344CB8AC3E}">
        <p14:creationId xmlns:p14="http://schemas.microsoft.com/office/powerpoint/2010/main" val="725250599"/>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633131C-DB64-4D68-9284-A475A91FA7AD}" type="datetimeFigureOut">
              <a:rPr lang="en-GB" smtClean="0"/>
              <a:t>29/02/2020</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82311061-729E-4706-B0AC-105C226998A0}" type="slidenum">
              <a:rPr lang="en-GB" smtClean="0"/>
              <a:t>‹#›</a:t>
            </a:fld>
            <a:endParaRPr lang="en-GB"/>
          </a:p>
        </p:txBody>
      </p:sp>
    </p:spTree>
    <p:extLst>
      <p:ext uri="{BB962C8B-B14F-4D97-AF65-F5344CB8AC3E}">
        <p14:creationId xmlns:p14="http://schemas.microsoft.com/office/powerpoint/2010/main" val="4917960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C633131C-DB64-4D68-9284-A475A91FA7AD}" type="datetimeFigureOut">
              <a:rPr lang="en-GB" smtClean="0"/>
              <a:t>29/02/2020</a:t>
            </a:fld>
            <a:endParaRPr lang="en-GB"/>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GB"/>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82311061-729E-4706-B0AC-105C226998A0}" type="slidenum">
              <a:rPr lang="en-GB" smtClean="0"/>
              <a:t>‹#›</a:t>
            </a:fld>
            <a:endParaRPr lang="en-GB"/>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56481584"/>
      </p:ext>
    </p:extLst>
  </p:cSld>
  <p:clrMap bg1="lt1" tx1="dk1" bg2="lt2" tx2="dk2" accent1="accent1" accent2="accent2" accent3="accent3" accent4="accent4" accent5="accent5" accent6="accent6" hlink="hlink" folHlink="folHlink"/>
  <p:sldLayoutIdLst>
    <p:sldLayoutId id="2147483859" r:id="rId1"/>
    <p:sldLayoutId id="2147483860" r:id="rId2"/>
    <p:sldLayoutId id="2147483861" r:id="rId3"/>
    <p:sldLayoutId id="2147483862" r:id="rId4"/>
    <p:sldLayoutId id="2147483863" r:id="rId5"/>
    <p:sldLayoutId id="2147483864" r:id="rId6"/>
    <p:sldLayoutId id="2147483865" r:id="rId7"/>
    <p:sldLayoutId id="2147483866" r:id="rId8"/>
    <p:sldLayoutId id="2147483867" r:id="rId9"/>
    <p:sldLayoutId id="2147483868" r:id="rId10"/>
    <p:sldLayoutId id="2147483869"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jpg"/><Relationship Id="rId5" Type="http://schemas.openxmlformats.org/officeDocument/2006/relationships/image" Target="../media/image3.jpe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5.png"/><Relationship Id="rId7" Type="http://schemas.openxmlformats.org/officeDocument/2006/relationships/image" Target="../media/image17.jp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3.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8" Type="http://schemas.openxmlformats.org/officeDocument/2006/relationships/image" Target="../media/image21.jpeg"/><Relationship Id="rId3" Type="http://schemas.openxmlformats.org/officeDocument/2006/relationships/image" Target="../media/image19.png"/><Relationship Id="rId7"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3.png"/><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22.png"/><Relationship Id="rId7"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3.png"/><Relationship Id="rId4" Type="http://schemas.openxmlformats.org/officeDocument/2006/relationships/image" Target="../media/image9.png"/><Relationship Id="rId9" Type="http://schemas.openxmlformats.org/officeDocument/2006/relationships/image" Target="../media/image24.jpg"/></Relationships>
</file>

<file path=ppt/slides/_rels/slide15.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25.png"/><Relationship Id="rId7"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3.png"/><Relationship Id="rId10" Type="http://schemas.openxmlformats.org/officeDocument/2006/relationships/image" Target="../media/image21.jpeg"/><Relationship Id="rId4" Type="http://schemas.openxmlformats.org/officeDocument/2006/relationships/image" Target="../media/image9.png"/><Relationship Id="rId9" Type="http://schemas.openxmlformats.org/officeDocument/2006/relationships/image" Target="../media/image26.png"/></Relationships>
</file>

<file path=ppt/slides/_rels/slide16.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27.png"/><Relationship Id="rId7"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6.png"/><Relationship Id="rId11" Type="http://schemas.openxmlformats.org/officeDocument/2006/relationships/image" Target="../media/image29.jpg"/><Relationship Id="rId5" Type="http://schemas.openxmlformats.org/officeDocument/2006/relationships/image" Target="../media/image13.png"/><Relationship Id="rId10" Type="http://schemas.openxmlformats.org/officeDocument/2006/relationships/image" Target="../media/image28.png"/><Relationship Id="rId4" Type="http://schemas.openxmlformats.org/officeDocument/2006/relationships/image" Target="../media/image9.png"/><Relationship Id="rId9" Type="http://schemas.openxmlformats.org/officeDocument/2006/relationships/image" Target="../media/image26.png"/></Relationships>
</file>

<file path=ppt/slides/_rels/slide17.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30.png"/><Relationship Id="rId7" Type="http://schemas.openxmlformats.org/officeDocument/2006/relationships/image" Target="../media/image20.png"/><Relationship Id="rId12" Type="http://schemas.openxmlformats.org/officeDocument/2006/relationships/image" Target="../media/image32.jp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6.png"/><Relationship Id="rId11" Type="http://schemas.openxmlformats.org/officeDocument/2006/relationships/image" Target="../media/image31.png"/><Relationship Id="rId5" Type="http://schemas.openxmlformats.org/officeDocument/2006/relationships/image" Target="../media/image13.png"/><Relationship Id="rId10" Type="http://schemas.openxmlformats.org/officeDocument/2006/relationships/image" Target="../media/image28.png"/><Relationship Id="rId4" Type="http://schemas.openxmlformats.org/officeDocument/2006/relationships/image" Target="../media/image9.png"/><Relationship Id="rId9" Type="http://schemas.openxmlformats.org/officeDocument/2006/relationships/image" Target="../media/image26.png"/></Relationships>
</file>

<file path=ppt/slides/_rels/slide18.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35.jpg"/><Relationship Id="rId3" Type="http://schemas.openxmlformats.org/officeDocument/2006/relationships/image" Target="../media/image33.png"/><Relationship Id="rId7" Type="http://schemas.openxmlformats.org/officeDocument/2006/relationships/image" Target="../media/image20.png"/><Relationship Id="rId12" Type="http://schemas.openxmlformats.org/officeDocument/2006/relationships/image" Target="../media/image34.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16.png"/><Relationship Id="rId11" Type="http://schemas.openxmlformats.org/officeDocument/2006/relationships/image" Target="../media/image31.png"/><Relationship Id="rId5" Type="http://schemas.openxmlformats.org/officeDocument/2006/relationships/image" Target="../media/image13.png"/><Relationship Id="rId10" Type="http://schemas.openxmlformats.org/officeDocument/2006/relationships/image" Target="../media/image28.png"/><Relationship Id="rId4" Type="http://schemas.openxmlformats.org/officeDocument/2006/relationships/image" Target="../media/image9.png"/><Relationship Id="rId9" Type="http://schemas.openxmlformats.org/officeDocument/2006/relationships/image" Target="../media/image26.png"/></Relationships>
</file>

<file path=ppt/slides/_rels/slide19.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37.png"/><Relationship Id="rId3" Type="http://schemas.openxmlformats.org/officeDocument/2006/relationships/image" Target="../media/image36.png"/><Relationship Id="rId7" Type="http://schemas.openxmlformats.org/officeDocument/2006/relationships/image" Target="../media/image20.png"/><Relationship Id="rId12" Type="http://schemas.openxmlformats.org/officeDocument/2006/relationships/image" Target="../media/image34.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6.png"/><Relationship Id="rId11" Type="http://schemas.openxmlformats.org/officeDocument/2006/relationships/image" Target="../media/image31.png"/><Relationship Id="rId5" Type="http://schemas.openxmlformats.org/officeDocument/2006/relationships/image" Target="../media/image13.png"/><Relationship Id="rId10" Type="http://schemas.openxmlformats.org/officeDocument/2006/relationships/image" Target="../media/image28.png"/><Relationship Id="rId4" Type="http://schemas.openxmlformats.org/officeDocument/2006/relationships/image" Target="../media/image9.png"/><Relationship Id="rId9" Type="http://schemas.openxmlformats.org/officeDocument/2006/relationships/image" Target="../media/image26.png"/><Relationship Id="rId14" Type="http://schemas.openxmlformats.org/officeDocument/2006/relationships/image" Target="../media/image38.jp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37.png"/><Relationship Id="rId3" Type="http://schemas.openxmlformats.org/officeDocument/2006/relationships/image" Target="../media/image39.png"/><Relationship Id="rId7" Type="http://schemas.openxmlformats.org/officeDocument/2006/relationships/image" Target="../media/image20.png"/><Relationship Id="rId12" Type="http://schemas.openxmlformats.org/officeDocument/2006/relationships/image" Target="../media/image34.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16.png"/><Relationship Id="rId11" Type="http://schemas.openxmlformats.org/officeDocument/2006/relationships/image" Target="../media/image31.png"/><Relationship Id="rId5" Type="http://schemas.openxmlformats.org/officeDocument/2006/relationships/image" Target="../media/image13.png"/><Relationship Id="rId15" Type="http://schemas.openxmlformats.org/officeDocument/2006/relationships/image" Target="../media/image41.jpg"/><Relationship Id="rId10" Type="http://schemas.openxmlformats.org/officeDocument/2006/relationships/image" Target="../media/image28.png"/><Relationship Id="rId4" Type="http://schemas.openxmlformats.org/officeDocument/2006/relationships/image" Target="../media/image9.png"/><Relationship Id="rId9" Type="http://schemas.openxmlformats.org/officeDocument/2006/relationships/image" Target="../media/image26.png"/><Relationship Id="rId14" Type="http://schemas.openxmlformats.org/officeDocument/2006/relationships/image" Target="../media/image40.png"/></Relationships>
</file>

<file path=ppt/slides/_rels/slide21.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37.png"/><Relationship Id="rId3" Type="http://schemas.openxmlformats.org/officeDocument/2006/relationships/image" Target="../media/image42.png"/><Relationship Id="rId7" Type="http://schemas.openxmlformats.org/officeDocument/2006/relationships/image" Target="../media/image20.png"/><Relationship Id="rId12" Type="http://schemas.openxmlformats.org/officeDocument/2006/relationships/image" Target="../media/image34.png"/><Relationship Id="rId2" Type="http://schemas.openxmlformats.org/officeDocument/2006/relationships/notesSlide" Target="../notesSlides/notesSlide17.xml"/><Relationship Id="rId16" Type="http://schemas.openxmlformats.org/officeDocument/2006/relationships/image" Target="../media/image44.jpg"/><Relationship Id="rId1" Type="http://schemas.openxmlformats.org/officeDocument/2006/relationships/slideLayout" Target="../slideLayouts/slideLayout2.xml"/><Relationship Id="rId6" Type="http://schemas.openxmlformats.org/officeDocument/2006/relationships/image" Target="../media/image16.png"/><Relationship Id="rId11" Type="http://schemas.openxmlformats.org/officeDocument/2006/relationships/image" Target="../media/image31.png"/><Relationship Id="rId5" Type="http://schemas.openxmlformats.org/officeDocument/2006/relationships/image" Target="../media/image13.png"/><Relationship Id="rId15" Type="http://schemas.openxmlformats.org/officeDocument/2006/relationships/image" Target="../media/image43.png"/><Relationship Id="rId10" Type="http://schemas.openxmlformats.org/officeDocument/2006/relationships/image" Target="../media/image28.png"/><Relationship Id="rId4" Type="http://schemas.openxmlformats.org/officeDocument/2006/relationships/image" Target="../media/image9.png"/><Relationship Id="rId9" Type="http://schemas.openxmlformats.org/officeDocument/2006/relationships/image" Target="../media/image26.png"/><Relationship Id="rId14" Type="http://schemas.openxmlformats.org/officeDocument/2006/relationships/image" Target="../media/image40.png"/></Relationships>
</file>

<file path=ppt/slides/_rels/slide22.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37.png"/><Relationship Id="rId3" Type="http://schemas.openxmlformats.org/officeDocument/2006/relationships/image" Target="../media/image45.png"/><Relationship Id="rId7" Type="http://schemas.openxmlformats.org/officeDocument/2006/relationships/image" Target="../media/image20.png"/><Relationship Id="rId12" Type="http://schemas.openxmlformats.org/officeDocument/2006/relationships/image" Target="../media/image34.png"/><Relationship Id="rId17" Type="http://schemas.openxmlformats.org/officeDocument/2006/relationships/image" Target="../media/image47.png"/><Relationship Id="rId2" Type="http://schemas.openxmlformats.org/officeDocument/2006/relationships/notesSlide" Target="../notesSlides/notesSlide18.xml"/><Relationship Id="rId16" Type="http://schemas.openxmlformats.org/officeDocument/2006/relationships/image" Target="../media/image46.png"/><Relationship Id="rId1" Type="http://schemas.openxmlformats.org/officeDocument/2006/relationships/slideLayout" Target="../slideLayouts/slideLayout2.xml"/><Relationship Id="rId6" Type="http://schemas.openxmlformats.org/officeDocument/2006/relationships/image" Target="../media/image16.png"/><Relationship Id="rId11" Type="http://schemas.openxmlformats.org/officeDocument/2006/relationships/image" Target="../media/image31.png"/><Relationship Id="rId5" Type="http://schemas.openxmlformats.org/officeDocument/2006/relationships/image" Target="../media/image13.png"/><Relationship Id="rId15" Type="http://schemas.openxmlformats.org/officeDocument/2006/relationships/image" Target="../media/image43.png"/><Relationship Id="rId10" Type="http://schemas.openxmlformats.org/officeDocument/2006/relationships/image" Target="../media/image28.png"/><Relationship Id="rId4" Type="http://schemas.openxmlformats.org/officeDocument/2006/relationships/image" Target="../media/image9.png"/><Relationship Id="rId9" Type="http://schemas.openxmlformats.org/officeDocument/2006/relationships/image" Target="../media/image26.png"/><Relationship Id="rId14" Type="http://schemas.openxmlformats.org/officeDocument/2006/relationships/image" Target="../media/image40.png"/></Relationships>
</file>

<file path=ppt/slides/_rels/slide23.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40.png"/><Relationship Id="rId18" Type="http://schemas.openxmlformats.org/officeDocument/2006/relationships/image" Target="../media/image22.png"/><Relationship Id="rId26" Type="http://schemas.openxmlformats.org/officeDocument/2006/relationships/image" Target="../media/image43.png"/><Relationship Id="rId3" Type="http://schemas.openxmlformats.org/officeDocument/2006/relationships/image" Target="../media/image9.png"/><Relationship Id="rId21" Type="http://schemas.openxmlformats.org/officeDocument/2006/relationships/image" Target="../media/image30.png"/><Relationship Id="rId7" Type="http://schemas.openxmlformats.org/officeDocument/2006/relationships/image" Target="../media/image23.png"/><Relationship Id="rId12" Type="http://schemas.openxmlformats.org/officeDocument/2006/relationships/image" Target="../media/image37.png"/><Relationship Id="rId17" Type="http://schemas.openxmlformats.org/officeDocument/2006/relationships/image" Target="../media/image19.png"/><Relationship Id="rId25" Type="http://schemas.microsoft.com/office/2007/relationships/hdphoto" Target="../media/hdphoto1.wdp"/><Relationship Id="rId2" Type="http://schemas.openxmlformats.org/officeDocument/2006/relationships/notesSlide" Target="../notesSlides/notesSlide19.xml"/><Relationship Id="rId16" Type="http://schemas.openxmlformats.org/officeDocument/2006/relationships/image" Target="../media/image15.png"/><Relationship Id="rId20"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20.png"/><Relationship Id="rId11" Type="http://schemas.openxmlformats.org/officeDocument/2006/relationships/image" Target="../media/image34.png"/><Relationship Id="rId24" Type="http://schemas.openxmlformats.org/officeDocument/2006/relationships/image" Target="../media/image48.png"/><Relationship Id="rId5" Type="http://schemas.openxmlformats.org/officeDocument/2006/relationships/image" Target="../media/image16.png"/><Relationship Id="rId15" Type="http://schemas.openxmlformats.org/officeDocument/2006/relationships/image" Target="../media/image12.png"/><Relationship Id="rId23" Type="http://schemas.openxmlformats.org/officeDocument/2006/relationships/image" Target="../media/image36.png"/><Relationship Id="rId28" Type="http://schemas.openxmlformats.org/officeDocument/2006/relationships/image" Target="../media/image49.png"/><Relationship Id="rId10" Type="http://schemas.openxmlformats.org/officeDocument/2006/relationships/image" Target="../media/image31.png"/><Relationship Id="rId19" Type="http://schemas.openxmlformats.org/officeDocument/2006/relationships/image" Target="../media/image25.png"/><Relationship Id="rId4" Type="http://schemas.openxmlformats.org/officeDocument/2006/relationships/image" Target="../media/image13.png"/><Relationship Id="rId9" Type="http://schemas.openxmlformats.org/officeDocument/2006/relationships/image" Target="../media/image28.png"/><Relationship Id="rId14" Type="http://schemas.openxmlformats.org/officeDocument/2006/relationships/image" Target="../media/image10.png"/><Relationship Id="rId22" Type="http://schemas.openxmlformats.org/officeDocument/2006/relationships/image" Target="../media/image33.png"/><Relationship Id="rId27" Type="http://schemas.openxmlformats.org/officeDocument/2006/relationships/image" Target="../media/image46.png"/></Relationships>
</file>

<file path=ppt/slides/_rels/slide2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2.png"/><Relationship Id="rId4" Type="http://schemas.openxmlformats.org/officeDocument/2006/relationships/image" Target="../media/image46.png"/></Relationships>
</file>

<file path=ppt/slides/_rels/slide2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28.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29.jp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34.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9.jp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9.jp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4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3.xml"/><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580.png"/></Relationships>
</file>

<file path=ppt/slides/_rels/slide6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67.jp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630.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 Id="rId6" Type="http://schemas.openxmlformats.org/officeDocument/2006/relationships/image" Target="../media/image750.png"/><Relationship Id="rId5" Type="http://schemas.openxmlformats.org/officeDocument/2006/relationships/image" Target="../media/image81.png"/><Relationship Id="rId4" Type="http://schemas.openxmlformats.org/officeDocument/2006/relationships/image" Target="../media/image80.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87.emf"/><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820.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830.png"/><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image" Target="../media/image88.jpg"/></Relationships>
</file>

<file path=ppt/slides/_rels/slide97.xml.rels><?xml version="1.0" encoding="UTF-8" standalone="yes"?>
<Relationships xmlns="http://schemas.openxmlformats.org/package/2006/relationships"><Relationship Id="rId2" Type="http://schemas.openxmlformats.org/officeDocument/2006/relationships/image" Target="../media/image850.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860.png"/><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image" Target="../media/image88.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2A4D3C-1E15-4D9E-8BDD-B8F5A8605EFB}"/>
              </a:ext>
            </a:extLst>
          </p:cNvPr>
          <p:cNvSpPr>
            <a:spLocks noGrp="1"/>
          </p:cNvSpPr>
          <p:nvPr>
            <p:ph type="ctrTitle"/>
          </p:nvPr>
        </p:nvSpPr>
        <p:spPr/>
        <p:txBody>
          <a:bodyPr/>
          <a:lstStyle/>
          <a:p>
            <a:r>
              <a:rPr lang="en-GB" dirty="0"/>
              <a:t>Experimental design</a:t>
            </a:r>
          </a:p>
        </p:txBody>
      </p:sp>
      <p:sp>
        <p:nvSpPr>
          <p:cNvPr id="3" name="Subtitle 2">
            <a:extLst>
              <a:ext uri="{FF2B5EF4-FFF2-40B4-BE49-F238E27FC236}">
                <a16:creationId xmlns:a16="http://schemas.microsoft.com/office/drawing/2014/main" id="{20E02349-1FC3-4980-A5E2-874A25A69CD4}"/>
              </a:ext>
            </a:extLst>
          </p:cNvPr>
          <p:cNvSpPr>
            <a:spLocks noGrp="1"/>
          </p:cNvSpPr>
          <p:nvPr>
            <p:ph type="subTitle" idx="1"/>
          </p:nvPr>
        </p:nvSpPr>
        <p:spPr/>
        <p:txBody>
          <a:bodyPr/>
          <a:lstStyle/>
          <a:p>
            <a:r>
              <a:rPr lang="en-GB" dirty="0"/>
              <a:t>For hypothesis testing and modelling</a:t>
            </a:r>
          </a:p>
        </p:txBody>
      </p:sp>
      <p:pic>
        <p:nvPicPr>
          <p:cNvPr id="4" name="Content Placeholder 3" descr="logo.png">
            <a:extLst>
              <a:ext uri="{FF2B5EF4-FFF2-40B4-BE49-F238E27FC236}">
                <a16:creationId xmlns:a16="http://schemas.microsoft.com/office/drawing/2014/main" id="{F369A359-2D49-49CB-8450-A847E1B7D094}"/>
              </a:ext>
            </a:extLst>
          </p:cNvPr>
          <p:cNvPicPr>
            <a:picLocks noChangeAspect="1"/>
          </p:cNvPicPr>
          <p:nvPr/>
        </p:nvPicPr>
        <p:blipFill>
          <a:blip r:embed="rId3" cstate="print"/>
          <a:srcRect t="-5076" b="-5076"/>
          <a:stretch>
            <a:fillRect/>
          </a:stretch>
        </p:blipFill>
        <p:spPr bwMode="auto">
          <a:xfrm>
            <a:off x="8452866" y="221644"/>
            <a:ext cx="1908382" cy="1049536"/>
          </a:xfrm>
          <a:prstGeom prst="rect">
            <a:avLst/>
          </a:prstGeom>
          <a:noFill/>
          <a:ln>
            <a:noFill/>
          </a:ln>
          <a:extLst>
            <a:ext uri="{909E8E84-426E-40dd-AFC4-6F175D3DCCD1}">
              <a14:hiddenFill xmlns:lc="http://schemas.openxmlformats.org/drawingml/2006/lockedCanvas" xmlns="" xmlns:a14="http://schemas.microsoft.com/office/drawing/2010/main">
                <a:solidFill>
                  <a:srgbClr val="FFFFFF"/>
                </a:solidFill>
              </a14:hiddenFill>
            </a:ext>
            <a:ext uri="{91240B29-F687-4f45-9708-019B960494DF}">
              <a14:hiddenLine xmlns:lc="http://schemas.openxmlformats.org/drawingml/2006/lockedCanvas" xmlns="" xmlns:a14="http://schemas.microsoft.com/office/drawing/2010/main" w="9525">
                <a:solidFill>
                  <a:srgbClr val="000000"/>
                </a:solidFill>
                <a:miter lim="800000"/>
                <a:headEnd/>
                <a:tailEnd/>
              </a14:hiddenLine>
            </a:ext>
          </a:extLst>
        </p:spPr>
      </p:pic>
      <p:pic>
        <p:nvPicPr>
          <p:cNvPr id="5" name="Picture 4">
            <a:extLst>
              <a:ext uri="{FF2B5EF4-FFF2-40B4-BE49-F238E27FC236}">
                <a16:creationId xmlns:a16="http://schemas.microsoft.com/office/drawing/2014/main" id="{2212F4E3-0DE0-43CE-AC12-61794D79E70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04059" y="50342"/>
            <a:ext cx="1305718" cy="1305718"/>
          </a:xfrm>
          <a:prstGeom prst="rect">
            <a:avLst/>
          </a:prstGeom>
        </p:spPr>
      </p:pic>
      <p:pic>
        <p:nvPicPr>
          <p:cNvPr id="6" name="Picture 5">
            <a:extLst>
              <a:ext uri="{FF2B5EF4-FFF2-40B4-BE49-F238E27FC236}">
                <a16:creationId xmlns:a16="http://schemas.microsoft.com/office/drawing/2014/main" id="{41D1D0F9-61D1-4D27-BA91-CD690EB2033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0" y="17979"/>
            <a:ext cx="3397153" cy="1143000"/>
          </a:xfrm>
          <a:prstGeom prst="rect">
            <a:avLst/>
          </a:prstGeom>
        </p:spPr>
      </p:pic>
      <p:pic>
        <p:nvPicPr>
          <p:cNvPr id="7" name="Picture 6">
            <a:extLst>
              <a:ext uri="{FF2B5EF4-FFF2-40B4-BE49-F238E27FC236}">
                <a16:creationId xmlns:a16="http://schemas.microsoft.com/office/drawing/2014/main" id="{AFB4005E-CFF3-4E59-8822-DD0E13D9576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397153" y="147024"/>
            <a:ext cx="3339527" cy="1112355"/>
          </a:xfrm>
          <a:prstGeom prst="rect">
            <a:avLst/>
          </a:prstGeom>
        </p:spPr>
      </p:pic>
    </p:spTree>
    <p:extLst>
      <p:ext uri="{BB962C8B-B14F-4D97-AF65-F5344CB8AC3E}">
        <p14:creationId xmlns:p14="http://schemas.microsoft.com/office/powerpoint/2010/main" val="26183095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E57DC6-1F33-4B20-9EF5-3626FD7418DC}"/>
              </a:ext>
            </a:extLst>
          </p:cNvPr>
          <p:cNvSpPr>
            <a:spLocks noGrp="1"/>
          </p:cNvSpPr>
          <p:nvPr>
            <p:ph type="title"/>
          </p:nvPr>
        </p:nvSpPr>
        <p:spPr/>
        <p:txBody>
          <a:bodyPr/>
          <a:lstStyle/>
          <a:p>
            <a:r>
              <a:rPr lang="en-GB" dirty="0"/>
              <a:t>Sources of variation</a:t>
            </a:r>
          </a:p>
        </p:txBody>
      </p:sp>
      <p:pic>
        <p:nvPicPr>
          <p:cNvPr id="5" name="Content Placeholder 4" descr="A picture containing object, clock&#10;&#10;Description automatically generated">
            <a:extLst>
              <a:ext uri="{FF2B5EF4-FFF2-40B4-BE49-F238E27FC236}">
                <a16:creationId xmlns:a16="http://schemas.microsoft.com/office/drawing/2014/main" id="{DAF05A59-EA14-489F-91B3-72BE788B121F}"/>
              </a:ext>
            </a:extLst>
          </p:cNvPr>
          <p:cNvPicPr>
            <a:picLocks noGrp="1" noChangeAspect="1"/>
          </p:cNvPicPr>
          <p:nvPr>
            <p:ph idx="1"/>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5400000">
            <a:off x="-792720" y="1970641"/>
            <a:ext cx="3780000" cy="2520000"/>
          </a:xfrm>
        </p:spPr>
      </p:pic>
      <p:pic>
        <p:nvPicPr>
          <p:cNvPr id="108" name="Picture 107" descr="A close up of a logo&#10;&#10;Description automatically generated">
            <a:extLst>
              <a:ext uri="{FF2B5EF4-FFF2-40B4-BE49-F238E27FC236}">
                <a16:creationId xmlns:a16="http://schemas.microsoft.com/office/drawing/2014/main" id="{3EB523AA-745E-4933-9159-25FDC4218C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24424" y="5120641"/>
            <a:ext cx="8696331" cy="1123953"/>
          </a:xfrm>
          <a:prstGeom prst="rect">
            <a:avLst/>
          </a:prstGeom>
        </p:spPr>
      </p:pic>
      <p:pic>
        <p:nvPicPr>
          <p:cNvPr id="4" name="Picture 3" descr="A close up of a desert&#10;&#10;Description automatically generated">
            <a:extLst>
              <a:ext uri="{FF2B5EF4-FFF2-40B4-BE49-F238E27FC236}">
                <a16:creationId xmlns:a16="http://schemas.microsoft.com/office/drawing/2014/main" id="{250CE065-7083-40A8-817F-1422D3EC1CF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53325" y="2237029"/>
            <a:ext cx="3819400" cy="2383942"/>
          </a:xfrm>
          <a:prstGeom prst="rect">
            <a:avLst/>
          </a:prstGeom>
        </p:spPr>
      </p:pic>
    </p:spTree>
    <p:extLst>
      <p:ext uri="{BB962C8B-B14F-4D97-AF65-F5344CB8AC3E}">
        <p14:creationId xmlns:p14="http://schemas.microsoft.com/office/powerpoint/2010/main" val="22523094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9" name="Picture 108" descr="A picture containing plant&#10;&#10;Description automatically generated">
            <a:extLst>
              <a:ext uri="{FF2B5EF4-FFF2-40B4-BE49-F238E27FC236}">
                <a16:creationId xmlns:a16="http://schemas.microsoft.com/office/drawing/2014/main" id="{B1E4D047-28AB-4B41-B5EA-025EB136F3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24424" y="5120641"/>
            <a:ext cx="8696331" cy="1123953"/>
          </a:xfrm>
          <a:prstGeom prst="rect">
            <a:avLst/>
          </a:prstGeom>
        </p:spPr>
      </p:pic>
      <p:sp>
        <p:nvSpPr>
          <p:cNvPr id="2" name="Title 1">
            <a:extLst>
              <a:ext uri="{FF2B5EF4-FFF2-40B4-BE49-F238E27FC236}">
                <a16:creationId xmlns:a16="http://schemas.microsoft.com/office/drawing/2014/main" id="{CCE57DC6-1F33-4B20-9EF5-3626FD7418DC}"/>
              </a:ext>
            </a:extLst>
          </p:cNvPr>
          <p:cNvSpPr>
            <a:spLocks noGrp="1"/>
          </p:cNvSpPr>
          <p:nvPr>
            <p:ph type="title"/>
          </p:nvPr>
        </p:nvSpPr>
        <p:spPr/>
        <p:txBody>
          <a:bodyPr/>
          <a:lstStyle/>
          <a:p>
            <a:r>
              <a:rPr lang="en-GB" dirty="0"/>
              <a:t>Sources of variation</a:t>
            </a:r>
          </a:p>
        </p:txBody>
      </p:sp>
      <p:pic>
        <p:nvPicPr>
          <p:cNvPr id="5" name="Content Placeholder 4" descr="A picture containing object, clock&#10;&#10;Description automatically generated">
            <a:extLst>
              <a:ext uri="{FF2B5EF4-FFF2-40B4-BE49-F238E27FC236}">
                <a16:creationId xmlns:a16="http://schemas.microsoft.com/office/drawing/2014/main" id="{DAF05A59-EA14-489F-91B3-72BE788B121F}"/>
              </a:ext>
            </a:extLst>
          </p:cNvPr>
          <p:cNvPicPr>
            <a:picLocks noGrp="1" noChangeAspect="1"/>
          </p:cNvPicPr>
          <p:nvPr>
            <p:ph idx="1"/>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5400000">
            <a:off x="-792720" y="1970641"/>
            <a:ext cx="3780000" cy="2520000"/>
          </a:xfrm>
        </p:spPr>
      </p:pic>
      <p:pic>
        <p:nvPicPr>
          <p:cNvPr id="7" name="Picture 6" descr="A close up of a logo&#10;&#10;Description automatically generated">
            <a:extLst>
              <a:ext uri="{FF2B5EF4-FFF2-40B4-BE49-F238E27FC236}">
                <a16:creationId xmlns:a16="http://schemas.microsoft.com/office/drawing/2014/main" id="{90A6E472-A6A3-47D3-AC24-75765434177A}"/>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5400000">
            <a:off x="852" y="1970641"/>
            <a:ext cx="3780000" cy="2520000"/>
          </a:xfrm>
          <a:prstGeom prst="rect">
            <a:avLst/>
          </a:prstGeom>
        </p:spPr>
      </p:pic>
      <p:pic>
        <p:nvPicPr>
          <p:cNvPr id="4" name="Picture 3" descr="A picture containing factory, building, food, orange&#10;&#10;Description automatically generated">
            <a:extLst>
              <a:ext uri="{FF2B5EF4-FFF2-40B4-BE49-F238E27FC236}">
                <a16:creationId xmlns:a16="http://schemas.microsoft.com/office/drawing/2014/main" id="{3877C881-FEFE-4D2F-A196-D1E974DB145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15055" y="2361754"/>
            <a:ext cx="6815020" cy="2505522"/>
          </a:xfrm>
          <a:prstGeom prst="rect">
            <a:avLst/>
          </a:prstGeom>
        </p:spPr>
      </p:pic>
    </p:spTree>
    <p:extLst>
      <p:ext uri="{BB962C8B-B14F-4D97-AF65-F5344CB8AC3E}">
        <p14:creationId xmlns:p14="http://schemas.microsoft.com/office/powerpoint/2010/main" val="1989269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0" name="Picture 109" descr="A close up of a logo&#10;&#10;Description automatically generated">
            <a:extLst>
              <a:ext uri="{FF2B5EF4-FFF2-40B4-BE49-F238E27FC236}">
                <a16:creationId xmlns:a16="http://schemas.microsoft.com/office/drawing/2014/main" id="{F43A9805-9ACA-47EC-918D-E967876097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24424" y="5120641"/>
            <a:ext cx="8696331" cy="1123953"/>
          </a:xfrm>
          <a:prstGeom prst="rect">
            <a:avLst/>
          </a:prstGeom>
        </p:spPr>
      </p:pic>
      <p:sp>
        <p:nvSpPr>
          <p:cNvPr id="2" name="Title 1">
            <a:extLst>
              <a:ext uri="{FF2B5EF4-FFF2-40B4-BE49-F238E27FC236}">
                <a16:creationId xmlns:a16="http://schemas.microsoft.com/office/drawing/2014/main" id="{CCE57DC6-1F33-4B20-9EF5-3626FD7418DC}"/>
              </a:ext>
            </a:extLst>
          </p:cNvPr>
          <p:cNvSpPr>
            <a:spLocks noGrp="1"/>
          </p:cNvSpPr>
          <p:nvPr>
            <p:ph type="title"/>
          </p:nvPr>
        </p:nvSpPr>
        <p:spPr/>
        <p:txBody>
          <a:bodyPr/>
          <a:lstStyle/>
          <a:p>
            <a:r>
              <a:rPr lang="en-GB" dirty="0"/>
              <a:t>Sources of variation</a:t>
            </a:r>
          </a:p>
        </p:txBody>
      </p:sp>
      <p:pic>
        <p:nvPicPr>
          <p:cNvPr id="5" name="Content Placeholder 4" descr="A picture containing object, clock&#10;&#10;Description automatically generated">
            <a:extLst>
              <a:ext uri="{FF2B5EF4-FFF2-40B4-BE49-F238E27FC236}">
                <a16:creationId xmlns:a16="http://schemas.microsoft.com/office/drawing/2014/main" id="{DAF05A59-EA14-489F-91B3-72BE788B121F}"/>
              </a:ext>
            </a:extLst>
          </p:cNvPr>
          <p:cNvPicPr>
            <a:picLocks noGrp="1" noChangeAspect="1"/>
          </p:cNvPicPr>
          <p:nvPr>
            <p:ph idx="1"/>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5400000">
            <a:off x="-792720" y="1970641"/>
            <a:ext cx="3780000" cy="2520000"/>
          </a:xfrm>
        </p:spPr>
      </p:pic>
      <p:pic>
        <p:nvPicPr>
          <p:cNvPr id="7" name="Picture 6" descr="A close up of a logo&#10;&#10;Description automatically generated">
            <a:extLst>
              <a:ext uri="{FF2B5EF4-FFF2-40B4-BE49-F238E27FC236}">
                <a16:creationId xmlns:a16="http://schemas.microsoft.com/office/drawing/2014/main" id="{90A6E472-A6A3-47D3-AC24-75765434177A}"/>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5400000">
            <a:off x="852" y="1970641"/>
            <a:ext cx="3780000" cy="2520000"/>
          </a:xfrm>
          <a:prstGeom prst="rect">
            <a:avLst/>
          </a:prstGeom>
        </p:spPr>
      </p:pic>
      <p:pic>
        <p:nvPicPr>
          <p:cNvPr id="9" name="Picture 8" descr="A close up of a logo&#10;&#10;Description automatically generated">
            <a:extLst>
              <a:ext uri="{FF2B5EF4-FFF2-40B4-BE49-F238E27FC236}">
                <a16:creationId xmlns:a16="http://schemas.microsoft.com/office/drawing/2014/main" id="{BDBEB73E-DBBC-462F-9B6E-086075B23BD6}"/>
              </a:ext>
            </a:extLst>
          </p:cNvPr>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5400000">
            <a:off x="794424" y="1970641"/>
            <a:ext cx="3780000" cy="2520000"/>
          </a:xfrm>
          <a:prstGeom prst="rect">
            <a:avLst/>
          </a:prstGeom>
        </p:spPr>
      </p:pic>
      <p:pic>
        <p:nvPicPr>
          <p:cNvPr id="6" name="Picture 5" descr="A close up of a map&#10;&#10;Description automatically generated">
            <a:extLst>
              <a:ext uri="{FF2B5EF4-FFF2-40B4-BE49-F238E27FC236}">
                <a16:creationId xmlns:a16="http://schemas.microsoft.com/office/drawing/2014/main" id="{1E9D58AD-A4A0-4CCB-8301-08BA383AEDE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774199" y="4264103"/>
            <a:ext cx="3000375" cy="1857375"/>
          </a:xfrm>
          <a:prstGeom prst="rect">
            <a:avLst/>
          </a:prstGeom>
        </p:spPr>
      </p:pic>
      <p:pic>
        <p:nvPicPr>
          <p:cNvPr id="3" name="Picture 2">
            <a:extLst>
              <a:ext uri="{FF2B5EF4-FFF2-40B4-BE49-F238E27FC236}">
                <a16:creationId xmlns:a16="http://schemas.microsoft.com/office/drawing/2014/main" id="{ED014C18-C387-4E3A-8F73-574AD966BF95}"/>
              </a:ext>
            </a:extLst>
          </p:cNvPr>
          <p:cNvPicPr>
            <a:picLocks noChangeAspect="1"/>
          </p:cNvPicPr>
          <p:nvPr/>
        </p:nvPicPr>
        <p:blipFill rotWithShape="1">
          <a:blip r:embed="rId8"/>
          <a:srcRect b="7857"/>
          <a:stretch/>
        </p:blipFill>
        <p:spPr>
          <a:xfrm>
            <a:off x="5180092" y="2085975"/>
            <a:ext cx="4600575" cy="2457450"/>
          </a:xfrm>
          <a:prstGeom prst="rect">
            <a:avLst/>
          </a:prstGeom>
        </p:spPr>
      </p:pic>
    </p:spTree>
    <p:extLst>
      <p:ext uri="{BB962C8B-B14F-4D97-AF65-F5344CB8AC3E}">
        <p14:creationId xmlns:p14="http://schemas.microsoft.com/office/powerpoint/2010/main" val="16401688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1" name="Picture 110" descr="A close up of a logo&#10;&#10;Description automatically generated">
            <a:extLst>
              <a:ext uri="{FF2B5EF4-FFF2-40B4-BE49-F238E27FC236}">
                <a16:creationId xmlns:a16="http://schemas.microsoft.com/office/drawing/2014/main" id="{7887A77F-83A6-4AF9-B699-4726ACC96F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24424" y="5120641"/>
            <a:ext cx="8696331" cy="1123953"/>
          </a:xfrm>
          <a:prstGeom prst="rect">
            <a:avLst/>
          </a:prstGeom>
        </p:spPr>
      </p:pic>
      <p:sp>
        <p:nvSpPr>
          <p:cNvPr id="2" name="Title 1">
            <a:extLst>
              <a:ext uri="{FF2B5EF4-FFF2-40B4-BE49-F238E27FC236}">
                <a16:creationId xmlns:a16="http://schemas.microsoft.com/office/drawing/2014/main" id="{CCE57DC6-1F33-4B20-9EF5-3626FD7418DC}"/>
              </a:ext>
            </a:extLst>
          </p:cNvPr>
          <p:cNvSpPr>
            <a:spLocks noGrp="1"/>
          </p:cNvSpPr>
          <p:nvPr>
            <p:ph type="title"/>
          </p:nvPr>
        </p:nvSpPr>
        <p:spPr/>
        <p:txBody>
          <a:bodyPr/>
          <a:lstStyle/>
          <a:p>
            <a:r>
              <a:rPr lang="en-GB" dirty="0"/>
              <a:t>Sources of variation</a:t>
            </a:r>
          </a:p>
        </p:txBody>
      </p:sp>
      <p:pic>
        <p:nvPicPr>
          <p:cNvPr id="5" name="Content Placeholder 4" descr="A picture containing object, clock&#10;&#10;Description automatically generated">
            <a:extLst>
              <a:ext uri="{FF2B5EF4-FFF2-40B4-BE49-F238E27FC236}">
                <a16:creationId xmlns:a16="http://schemas.microsoft.com/office/drawing/2014/main" id="{DAF05A59-EA14-489F-91B3-72BE788B121F}"/>
              </a:ext>
            </a:extLst>
          </p:cNvPr>
          <p:cNvPicPr>
            <a:picLocks noGrp="1" noChangeAspect="1"/>
          </p:cNvPicPr>
          <p:nvPr>
            <p:ph idx="1"/>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5400000">
            <a:off x="-792720" y="1970641"/>
            <a:ext cx="3780000" cy="2520000"/>
          </a:xfrm>
        </p:spPr>
      </p:pic>
      <p:pic>
        <p:nvPicPr>
          <p:cNvPr id="7" name="Picture 6" descr="A close up of a logo&#10;&#10;Description automatically generated">
            <a:extLst>
              <a:ext uri="{FF2B5EF4-FFF2-40B4-BE49-F238E27FC236}">
                <a16:creationId xmlns:a16="http://schemas.microsoft.com/office/drawing/2014/main" id="{90A6E472-A6A3-47D3-AC24-75765434177A}"/>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5400000">
            <a:off x="852" y="1970641"/>
            <a:ext cx="3780000" cy="2520000"/>
          </a:xfrm>
          <a:prstGeom prst="rect">
            <a:avLst/>
          </a:prstGeom>
        </p:spPr>
      </p:pic>
      <p:pic>
        <p:nvPicPr>
          <p:cNvPr id="9" name="Picture 8" descr="A close up of a logo&#10;&#10;Description automatically generated">
            <a:extLst>
              <a:ext uri="{FF2B5EF4-FFF2-40B4-BE49-F238E27FC236}">
                <a16:creationId xmlns:a16="http://schemas.microsoft.com/office/drawing/2014/main" id="{BDBEB73E-DBBC-462F-9B6E-086075B23BD6}"/>
              </a:ext>
            </a:extLst>
          </p:cNvPr>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5400000">
            <a:off x="794424" y="1970641"/>
            <a:ext cx="3780000" cy="2520000"/>
          </a:xfrm>
          <a:prstGeom prst="rect">
            <a:avLst/>
          </a:prstGeom>
        </p:spPr>
      </p:pic>
      <p:pic>
        <p:nvPicPr>
          <p:cNvPr id="11" name="Picture 10" descr="A close up of a plant&#10;&#10;Description automatically generated">
            <a:extLst>
              <a:ext uri="{FF2B5EF4-FFF2-40B4-BE49-F238E27FC236}">
                <a16:creationId xmlns:a16="http://schemas.microsoft.com/office/drawing/2014/main" id="{CAE09C04-3FE1-4F17-AC32-F39805C0B001}"/>
              </a:ext>
            </a:extLst>
          </p:cNvPr>
          <p:cNvPicPr>
            <a:picLocks noChangeAspect="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5400000">
            <a:off x="1587996" y="1970641"/>
            <a:ext cx="3780000" cy="2520000"/>
          </a:xfrm>
          <a:prstGeom prst="rect">
            <a:avLst/>
          </a:prstGeom>
        </p:spPr>
      </p:pic>
      <p:pic>
        <p:nvPicPr>
          <p:cNvPr id="15" name="Picture 14" descr="A picture containing table, sitting, filled, cake&#10;&#10;Description automatically generated">
            <a:extLst>
              <a:ext uri="{FF2B5EF4-FFF2-40B4-BE49-F238E27FC236}">
                <a16:creationId xmlns:a16="http://schemas.microsoft.com/office/drawing/2014/main" id="{6A52ED62-1DA3-4E56-9BB8-91DFE5536CA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338085" y="2129791"/>
            <a:ext cx="2178844" cy="2905125"/>
          </a:xfrm>
          <a:prstGeom prst="rect">
            <a:avLst/>
          </a:prstGeom>
        </p:spPr>
      </p:pic>
    </p:spTree>
    <p:extLst>
      <p:ext uri="{BB962C8B-B14F-4D97-AF65-F5344CB8AC3E}">
        <p14:creationId xmlns:p14="http://schemas.microsoft.com/office/powerpoint/2010/main" val="18913860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 name="Picture 111">
            <a:extLst>
              <a:ext uri="{FF2B5EF4-FFF2-40B4-BE49-F238E27FC236}">
                <a16:creationId xmlns:a16="http://schemas.microsoft.com/office/drawing/2014/main" id="{80B45E63-DE21-41F4-A91D-274BCE5B98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24424" y="5120641"/>
            <a:ext cx="8696331" cy="1123953"/>
          </a:xfrm>
          <a:prstGeom prst="rect">
            <a:avLst/>
          </a:prstGeom>
        </p:spPr>
      </p:pic>
      <p:sp>
        <p:nvSpPr>
          <p:cNvPr id="2" name="Title 1">
            <a:extLst>
              <a:ext uri="{FF2B5EF4-FFF2-40B4-BE49-F238E27FC236}">
                <a16:creationId xmlns:a16="http://schemas.microsoft.com/office/drawing/2014/main" id="{CCE57DC6-1F33-4B20-9EF5-3626FD7418DC}"/>
              </a:ext>
            </a:extLst>
          </p:cNvPr>
          <p:cNvSpPr>
            <a:spLocks noGrp="1"/>
          </p:cNvSpPr>
          <p:nvPr>
            <p:ph type="title"/>
          </p:nvPr>
        </p:nvSpPr>
        <p:spPr/>
        <p:txBody>
          <a:bodyPr/>
          <a:lstStyle/>
          <a:p>
            <a:r>
              <a:rPr lang="en-GB" dirty="0"/>
              <a:t>Sources of variation</a:t>
            </a:r>
          </a:p>
        </p:txBody>
      </p:sp>
      <p:pic>
        <p:nvPicPr>
          <p:cNvPr id="5" name="Content Placeholder 4" descr="A picture containing object, clock&#10;&#10;Description automatically generated">
            <a:extLst>
              <a:ext uri="{FF2B5EF4-FFF2-40B4-BE49-F238E27FC236}">
                <a16:creationId xmlns:a16="http://schemas.microsoft.com/office/drawing/2014/main" id="{DAF05A59-EA14-489F-91B3-72BE788B121F}"/>
              </a:ext>
            </a:extLst>
          </p:cNvPr>
          <p:cNvPicPr>
            <a:picLocks noGrp="1" noChangeAspect="1"/>
          </p:cNvPicPr>
          <p:nvPr>
            <p:ph idx="1"/>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5400000">
            <a:off x="-792720" y="1970641"/>
            <a:ext cx="3780000" cy="2520000"/>
          </a:xfrm>
        </p:spPr>
      </p:pic>
      <p:pic>
        <p:nvPicPr>
          <p:cNvPr id="7" name="Picture 6" descr="A close up of a logo&#10;&#10;Description automatically generated">
            <a:extLst>
              <a:ext uri="{FF2B5EF4-FFF2-40B4-BE49-F238E27FC236}">
                <a16:creationId xmlns:a16="http://schemas.microsoft.com/office/drawing/2014/main" id="{90A6E472-A6A3-47D3-AC24-75765434177A}"/>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5400000">
            <a:off x="852" y="1970641"/>
            <a:ext cx="3780000" cy="2520000"/>
          </a:xfrm>
          <a:prstGeom prst="rect">
            <a:avLst/>
          </a:prstGeom>
        </p:spPr>
      </p:pic>
      <p:pic>
        <p:nvPicPr>
          <p:cNvPr id="9" name="Picture 8" descr="A close up of a logo&#10;&#10;Description automatically generated">
            <a:extLst>
              <a:ext uri="{FF2B5EF4-FFF2-40B4-BE49-F238E27FC236}">
                <a16:creationId xmlns:a16="http://schemas.microsoft.com/office/drawing/2014/main" id="{BDBEB73E-DBBC-462F-9B6E-086075B23BD6}"/>
              </a:ext>
            </a:extLst>
          </p:cNvPr>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5400000">
            <a:off x="794424" y="1970641"/>
            <a:ext cx="3780000" cy="2520000"/>
          </a:xfrm>
          <a:prstGeom prst="rect">
            <a:avLst/>
          </a:prstGeom>
        </p:spPr>
      </p:pic>
      <p:pic>
        <p:nvPicPr>
          <p:cNvPr id="11" name="Picture 10" descr="A close up of a plant&#10;&#10;Description automatically generated">
            <a:extLst>
              <a:ext uri="{FF2B5EF4-FFF2-40B4-BE49-F238E27FC236}">
                <a16:creationId xmlns:a16="http://schemas.microsoft.com/office/drawing/2014/main" id="{CAE09C04-3FE1-4F17-AC32-F39805C0B001}"/>
              </a:ext>
            </a:extLst>
          </p:cNvPr>
          <p:cNvPicPr>
            <a:picLocks noChangeAspect="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5400000">
            <a:off x="1587996" y="1970641"/>
            <a:ext cx="3780000" cy="2520000"/>
          </a:xfrm>
          <a:prstGeom prst="rect">
            <a:avLst/>
          </a:prstGeom>
        </p:spPr>
      </p:pic>
      <p:pic>
        <p:nvPicPr>
          <p:cNvPr id="13" name="Picture 12" descr="A close up of a plant&#10;&#10;Description automatically generated">
            <a:extLst>
              <a:ext uri="{FF2B5EF4-FFF2-40B4-BE49-F238E27FC236}">
                <a16:creationId xmlns:a16="http://schemas.microsoft.com/office/drawing/2014/main" id="{7FAB8A24-6362-4F19-B81C-9B98E48FD0C1}"/>
              </a:ext>
            </a:extLst>
          </p:cNvPr>
          <p:cNvPicPr>
            <a:picLocks noChangeAspect="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5400000">
            <a:off x="2381568" y="1970641"/>
            <a:ext cx="3780000" cy="2520000"/>
          </a:xfrm>
          <a:prstGeom prst="rect">
            <a:avLst/>
          </a:prstGeom>
        </p:spPr>
      </p:pic>
      <p:pic>
        <p:nvPicPr>
          <p:cNvPr id="25" name="Picture 24" descr="A picture containing indoor, sitting, close, engine&#10;&#10;Description automatically generated">
            <a:extLst>
              <a:ext uri="{FF2B5EF4-FFF2-40B4-BE49-F238E27FC236}">
                <a16:creationId xmlns:a16="http://schemas.microsoft.com/office/drawing/2014/main" id="{4F124DCA-86EE-4CE8-BAEF-B468E1C73CB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285338" y="2294166"/>
            <a:ext cx="4870342" cy="2567076"/>
          </a:xfrm>
          <a:prstGeom prst="rect">
            <a:avLst/>
          </a:prstGeom>
        </p:spPr>
      </p:pic>
    </p:spTree>
    <p:extLst>
      <p:ext uri="{BB962C8B-B14F-4D97-AF65-F5344CB8AC3E}">
        <p14:creationId xmlns:p14="http://schemas.microsoft.com/office/powerpoint/2010/main" val="24455981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3" name="Picture 112" descr="A close up of a logo&#10;&#10;Description automatically generated">
            <a:extLst>
              <a:ext uri="{FF2B5EF4-FFF2-40B4-BE49-F238E27FC236}">
                <a16:creationId xmlns:a16="http://schemas.microsoft.com/office/drawing/2014/main" id="{D0B1087E-011D-4AD9-89B4-475754F9B5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24424" y="5120641"/>
            <a:ext cx="8696331" cy="1123953"/>
          </a:xfrm>
          <a:prstGeom prst="rect">
            <a:avLst/>
          </a:prstGeom>
        </p:spPr>
      </p:pic>
      <p:sp>
        <p:nvSpPr>
          <p:cNvPr id="2" name="Title 1">
            <a:extLst>
              <a:ext uri="{FF2B5EF4-FFF2-40B4-BE49-F238E27FC236}">
                <a16:creationId xmlns:a16="http://schemas.microsoft.com/office/drawing/2014/main" id="{CCE57DC6-1F33-4B20-9EF5-3626FD7418DC}"/>
              </a:ext>
            </a:extLst>
          </p:cNvPr>
          <p:cNvSpPr>
            <a:spLocks noGrp="1"/>
          </p:cNvSpPr>
          <p:nvPr>
            <p:ph type="title"/>
          </p:nvPr>
        </p:nvSpPr>
        <p:spPr/>
        <p:txBody>
          <a:bodyPr/>
          <a:lstStyle/>
          <a:p>
            <a:r>
              <a:rPr lang="en-GB" dirty="0"/>
              <a:t>Sources of variation</a:t>
            </a:r>
          </a:p>
        </p:txBody>
      </p:sp>
      <p:pic>
        <p:nvPicPr>
          <p:cNvPr id="5" name="Content Placeholder 4" descr="A picture containing object, clock&#10;&#10;Description automatically generated">
            <a:extLst>
              <a:ext uri="{FF2B5EF4-FFF2-40B4-BE49-F238E27FC236}">
                <a16:creationId xmlns:a16="http://schemas.microsoft.com/office/drawing/2014/main" id="{DAF05A59-EA14-489F-91B3-72BE788B121F}"/>
              </a:ext>
            </a:extLst>
          </p:cNvPr>
          <p:cNvPicPr>
            <a:picLocks noGrp="1" noChangeAspect="1"/>
          </p:cNvPicPr>
          <p:nvPr>
            <p:ph idx="1"/>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5400000">
            <a:off x="-792720" y="1970641"/>
            <a:ext cx="3780000" cy="2520000"/>
          </a:xfrm>
        </p:spPr>
      </p:pic>
      <p:pic>
        <p:nvPicPr>
          <p:cNvPr id="7" name="Picture 6" descr="A close up of a logo&#10;&#10;Description automatically generated">
            <a:extLst>
              <a:ext uri="{FF2B5EF4-FFF2-40B4-BE49-F238E27FC236}">
                <a16:creationId xmlns:a16="http://schemas.microsoft.com/office/drawing/2014/main" id="{90A6E472-A6A3-47D3-AC24-75765434177A}"/>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5400000">
            <a:off x="852" y="1970641"/>
            <a:ext cx="3780000" cy="2520000"/>
          </a:xfrm>
          <a:prstGeom prst="rect">
            <a:avLst/>
          </a:prstGeom>
        </p:spPr>
      </p:pic>
      <p:pic>
        <p:nvPicPr>
          <p:cNvPr id="9" name="Picture 8" descr="A close up of a logo&#10;&#10;Description automatically generated">
            <a:extLst>
              <a:ext uri="{FF2B5EF4-FFF2-40B4-BE49-F238E27FC236}">
                <a16:creationId xmlns:a16="http://schemas.microsoft.com/office/drawing/2014/main" id="{BDBEB73E-DBBC-462F-9B6E-086075B23BD6}"/>
              </a:ext>
            </a:extLst>
          </p:cNvPr>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5400000">
            <a:off x="794424" y="1970641"/>
            <a:ext cx="3780000" cy="2520000"/>
          </a:xfrm>
          <a:prstGeom prst="rect">
            <a:avLst/>
          </a:prstGeom>
        </p:spPr>
      </p:pic>
      <p:pic>
        <p:nvPicPr>
          <p:cNvPr id="11" name="Picture 10" descr="A close up of a plant&#10;&#10;Description automatically generated">
            <a:extLst>
              <a:ext uri="{FF2B5EF4-FFF2-40B4-BE49-F238E27FC236}">
                <a16:creationId xmlns:a16="http://schemas.microsoft.com/office/drawing/2014/main" id="{CAE09C04-3FE1-4F17-AC32-F39805C0B001}"/>
              </a:ext>
            </a:extLst>
          </p:cNvPr>
          <p:cNvPicPr>
            <a:picLocks noChangeAspect="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5400000">
            <a:off x="1587996" y="1970641"/>
            <a:ext cx="3780000" cy="2520000"/>
          </a:xfrm>
          <a:prstGeom prst="rect">
            <a:avLst/>
          </a:prstGeom>
        </p:spPr>
      </p:pic>
      <p:pic>
        <p:nvPicPr>
          <p:cNvPr id="13" name="Picture 12" descr="A close up of a plant&#10;&#10;Description automatically generated">
            <a:extLst>
              <a:ext uri="{FF2B5EF4-FFF2-40B4-BE49-F238E27FC236}">
                <a16:creationId xmlns:a16="http://schemas.microsoft.com/office/drawing/2014/main" id="{7FAB8A24-6362-4F19-B81C-9B98E48FD0C1}"/>
              </a:ext>
            </a:extLst>
          </p:cNvPr>
          <p:cNvPicPr>
            <a:picLocks noChangeAspect="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5400000">
            <a:off x="2381568" y="1970641"/>
            <a:ext cx="3780000" cy="2520000"/>
          </a:xfrm>
          <a:prstGeom prst="rect">
            <a:avLst/>
          </a:prstGeom>
        </p:spPr>
      </p:pic>
      <p:pic>
        <p:nvPicPr>
          <p:cNvPr id="15" name="Picture 14" descr="A close up of a logo&#10;&#10;Description automatically generated">
            <a:extLst>
              <a:ext uri="{FF2B5EF4-FFF2-40B4-BE49-F238E27FC236}">
                <a16:creationId xmlns:a16="http://schemas.microsoft.com/office/drawing/2014/main" id="{0719E1B2-ACD5-4D13-A099-6EFDA1259243}"/>
              </a:ext>
            </a:extLst>
          </p:cNvPr>
          <p:cNvPicPr>
            <a:picLocks noChangeAspect="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5400000">
            <a:off x="3175140" y="1970641"/>
            <a:ext cx="3780000" cy="2520000"/>
          </a:xfrm>
          <a:prstGeom prst="rect">
            <a:avLst/>
          </a:prstGeom>
        </p:spPr>
      </p:pic>
      <p:pic>
        <p:nvPicPr>
          <p:cNvPr id="25" name="Picture 24" descr="A picture containing table, sitting, filled, cake&#10;&#10;Description automatically generated">
            <a:extLst>
              <a:ext uri="{FF2B5EF4-FFF2-40B4-BE49-F238E27FC236}">
                <a16:creationId xmlns:a16="http://schemas.microsoft.com/office/drawing/2014/main" id="{92029CFE-9A76-43F3-B3C9-8818804278D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338085" y="2129791"/>
            <a:ext cx="2178844" cy="2905125"/>
          </a:xfrm>
          <a:prstGeom prst="rect">
            <a:avLst/>
          </a:prstGeom>
        </p:spPr>
      </p:pic>
    </p:spTree>
    <p:extLst>
      <p:ext uri="{BB962C8B-B14F-4D97-AF65-F5344CB8AC3E}">
        <p14:creationId xmlns:p14="http://schemas.microsoft.com/office/powerpoint/2010/main" val="33613963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4" name="Picture 113" descr="A close up of a logo&#10;&#10;Description automatically generated">
            <a:extLst>
              <a:ext uri="{FF2B5EF4-FFF2-40B4-BE49-F238E27FC236}">
                <a16:creationId xmlns:a16="http://schemas.microsoft.com/office/drawing/2014/main" id="{13046F8E-0813-4E01-93C6-87B5A5B1A5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24424" y="5120641"/>
            <a:ext cx="8696331" cy="1123953"/>
          </a:xfrm>
          <a:prstGeom prst="rect">
            <a:avLst/>
          </a:prstGeom>
        </p:spPr>
      </p:pic>
      <p:sp>
        <p:nvSpPr>
          <p:cNvPr id="2" name="Title 1">
            <a:extLst>
              <a:ext uri="{FF2B5EF4-FFF2-40B4-BE49-F238E27FC236}">
                <a16:creationId xmlns:a16="http://schemas.microsoft.com/office/drawing/2014/main" id="{CCE57DC6-1F33-4B20-9EF5-3626FD7418DC}"/>
              </a:ext>
            </a:extLst>
          </p:cNvPr>
          <p:cNvSpPr>
            <a:spLocks noGrp="1"/>
          </p:cNvSpPr>
          <p:nvPr>
            <p:ph type="title"/>
          </p:nvPr>
        </p:nvSpPr>
        <p:spPr/>
        <p:txBody>
          <a:bodyPr/>
          <a:lstStyle/>
          <a:p>
            <a:r>
              <a:rPr lang="en-GB" dirty="0"/>
              <a:t>Sources of variation</a:t>
            </a:r>
          </a:p>
        </p:txBody>
      </p:sp>
      <p:pic>
        <p:nvPicPr>
          <p:cNvPr id="5" name="Content Placeholder 4" descr="A picture containing object, clock&#10;&#10;Description automatically generated">
            <a:extLst>
              <a:ext uri="{FF2B5EF4-FFF2-40B4-BE49-F238E27FC236}">
                <a16:creationId xmlns:a16="http://schemas.microsoft.com/office/drawing/2014/main" id="{DAF05A59-EA14-489F-91B3-72BE788B121F}"/>
              </a:ext>
            </a:extLst>
          </p:cNvPr>
          <p:cNvPicPr>
            <a:picLocks noGrp="1" noChangeAspect="1"/>
          </p:cNvPicPr>
          <p:nvPr>
            <p:ph idx="1"/>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5400000">
            <a:off x="-792720" y="1970641"/>
            <a:ext cx="3780000" cy="2520000"/>
          </a:xfrm>
        </p:spPr>
      </p:pic>
      <p:pic>
        <p:nvPicPr>
          <p:cNvPr id="7" name="Picture 6" descr="A close up of a logo&#10;&#10;Description automatically generated">
            <a:extLst>
              <a:ext uri="{FF2B5EF4-FFF2-40B4-BE49-F238E27FC236}">
                <a16:creationId xmlns:a16="http://schemas.microsoft.com/office/drawing/2014/main" id="{90A6E472-A6A3-47D3-AC24-75765434177A}"/>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5400000">
            <a:off x="852" y="1970641"/>
            <a:ext cx="3780000" cy="2520000"/>
          </a:xfrm>
          <a:prstGeom prst="rect">
            <a:avLst/>
          </a:prstGeom>
        </p:spPr>
      </p:pic>
      <p:pic>
        <p:nvPicPr>
          <p:cNvPr id="9" name="Picture 8" descr="A close up of a logo&#10;&#10;Description automatically generated">
            <a:extLst>
              <a:ext uri="{FF2B5EF4-FFF2-40B4-BE49-F238E27FC236}">
                <a16:creationId xmlns:a16="http://schemas.microsoft.com/office/drawing/2014/main" id="{BDBEB73E-DBBC-462F-9B6E-086075B23BD6}"/>
              </a:ext>
            </a:extLst>
          </p:cNvPr>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5400000">
            <a:off x="794424" y="1970641"/>
            <a:ext cx="3780000" cy="2520000"/>
          </a:xfrm>
          <a:prstGeom prst="rect">
            <a:avLst/>
          </a:prstGeom>
        </p:spPr>
      </p:pic>
      <p:pic>
        <p:nvPicPr>
          <p:cNvPr id="11" name="Picture 10" descr="A close up of a plant&#10;&#10;Description automatically generated">
            <a:extLst>
              <a:ext uri="{FF2B5EF4-FFF2-40B4-BE49-F238E27FC236}">
                <a16:creationId xmlns:a16="http://schemas.microsoft.com/office/drawing/2014/main" id="{CAE09C04-3FE1-4F17-AC32-F39805C0B001}"/>
              </a:ext>
            </a:extLst>
          </p:cNvPr>
          <p:cNvPicPr>
            <a:picLocks noChangeAspect="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5400000">
            <a:off x="1587996" y="1970641"/>
            <a:ext cx="3780000" cy="2520000"/>
          </a:xfrm>
          <a:prstGeom prst="rect">
            <a:avLst/>
          </a:prstGeom>
        </p:spPr>
      </p:pic>
      <p:pic>
        <p:nvPicPr>
          <p:cNvPr id="13" name="Picture 12" descr="A close up of a plant&#10;&#10;Description automatically generated">
            <a:extLst>
              <a:ext uri="{FF2B5EF4-FFF2-40B4-BE49-F238E27FC236}">
                <a16:creationId xmlns:a16="http://schemas.microsoft.com/office/drawing/2014/main" id="{7FAB8A24-6362-4F19-B81C-9B98E48FD0C1}"/>
              </a:ext>
            </a:extLst>
          </p:cNvPr>
          <p:cNvPicPr>
            <a:picLocks noChangeAspect="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5400000">
            <a:off x="2381568" y="1970641"/>
            <a:ext cx="3780000" cy="2520000"/>
          </a:xfrm>
          <a:prstGeom prst="rect">
            <a:avLst/>
          </a:prstGeom>
        </p:spPr>
      </p:pic>
      <p:pic>
        <p:nvPicPr>
          <p:cNvPr id="15" name="Picture 14" descr="A close up of a logo&#10;&#10;Description automatically generated">
            <a:extLst>
              <a:ext uri="{FF2B5EF4-FFF2-40B4-BE49-F238E27FC236}">
                <a16:creationId xmlns:a16="http://schemas.microsoft.com/office/drawing/2014/main" id="{0719E1B2-ACD5-4D13-A099-6EFDA1259243}"/>
              </a:ext>
            </a:extLst>
          </p:cNvPr>
          <p:cNvPicPr>
            <a:picLocks noChangeAspect="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5400000">
            <a:off x="3175140" y="1970641"/>
            <a:ext cx="3780000" cy="2520000"/>
          </a:xfrm>
          <a:prstGeom prst="rect">
            <a:avLst/>
          </a:prstGeom>
        </p:spPr>
      </p:pic>
      <p:pic>
        <p:nvPicPr>
          <p:cNvPr id="17" name="Picture 16" descr="A close up of a logo&#10;&#10;Description automatically generated">
            <a:extLst>
              <a:ext uri="{FF2B5EF4-FFF2-40B4-BE49-F238E27FC236}">
                <a16:creationId xmlns:a16="http://schemas.microsoft.com/office/drawing/2014/main" id="{876DB0F7-6380-4FD5-B535-4814574019F4}"/>
              </a:ext>
            </a:extLst>
          </p:cNvPr>
          <p:cNvPicPr>
            <a:picLocks noChangeAspect="1"/>
          </p:cNvPicPr>
          <p:nvPr/>
        </p:nvPicPr>
        <p:blipFill>
          <a:blip r:embed="rId10">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5400000">
            <a:off x="3968712" y="1970641"/>
            <a:ext cx="3780000" cy="2520000"/>
          </a:xfrm>
          <a:prstGeom prst="rect">
            <a:avLst/>
          </a:prstGeom>
        </p:spPr>
      </p:pic>
      <p:pic>
        <p:nvPicPr>
          <p:cNvPr id="24" name="Picture 23" descr="A picture containing sitting, white, microwave, oven&#10;&#10;Description automatically generated">
            <a:extLst>
              <a:ext uri="{FF2B5EF4-FFF2-40B4-BE49-F238E27FC236}">
                <a16:creationId xmlns:a16="http://schemas.microsoft.com/office/drawing/2014/main" id="{DC85DD40-32BA-4DCA-AAD8-DF82431F2B97}"/>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247578" y="1948816"/>
            <a:ext cx="2886075" cy="3228975"/>
          </a:xfrm>
          <a:prstGeom prst="rect">
            <a:avLst/>
          </a:prstGeom>
        </p:spPr>
      </p:pic>
    </p:spTree>
    <p:extLst>
      <p:ext uri="{BB962C8B-B14F-4D97-AF65-F5344CB8AC3E}">
        <p14:creationId xmlns:p14="http://schemas.microsoft.com/office/powerpoint/2010/main" val="481657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5" name="Picture 114" descr="A close up of a logo&#10;&#10;Description automatically generated">
            <a:extLst>
              <a:ext uri="{FF2B5EF4-FFF2-40B4-BE49-F238E27FC236}">
                <a16:creationId xmlns:a16="http://schemas.microsoft.com/office/drawing/2014/main" id="{CDBC4282-77FA-4303-AAE9-561BF6223FD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24424" y="5120641"/>
            <a:ext cx="8696331" cy="1123953"/>
          </a:xfrm>
          <a:prstGeom prst="rect">
            <a:avLst/>
          </a:prstGeom>
        </p:spPr>
      </p:pic>
      <p:sp>
        <p:nvSpPr>
          <p:cNvPr id="2" name="Title 1">
            <a:extLst>
              <a:ext uri="{FF2B5EF4-FFF2-40B4-BE49-F238E27FC236}">
                <a16:creationId xmlns:a16="http://schemas.microsoft.com/office/drawing/2014/main" id="{CCE57DC6-1F33-4B20-9EF5-3626FD7418DC}"/>
              </a:ext>
            </a:extLst>
          </p:cNvPr>
          <p:cNvSpPr>
            <a:spLocks noGrp="1"/>
          </p:cNvSpPr>
          <p:nvPr>
            <p:ph type="title"/>
          </p:nvPr>
        </p:nvSpPr>
        <p:spPr/>
        <p:txBody>
          <a:bodyPr/>
          <a:lstStyle/>
          <a:p>
            <a:r>
              <a:rPr lang="en-GB" dirty="0"/>
              <a:t>Sources of variation</a:t>
            </a:r>
          </a:p>
        </p:txBody>
      </p:sp>
      <p:pic>
        <p:nvPicPr>
          <p:cNvPr id="5" name="Content Placeholder 4" descr="A picture containing object, clock&#10;&#10;Description automatically generated">
            <a:extLst>
              <a:ext uri="{FF2B5EF4-FFF2-40B4-BE49-F238E27FC236}">
                <a16:creationId xmlns:a16="http://schemas.microsoft.com/office/drawing/2014/main" id="{DAF05A59-EA14-489F-91B3-72BE788B121F}"/>
              </a:ext>
            </a:extLst>
          </p:cNvPr>
          <p:cNvPicPr>
            <a:picLocks noGrp="1" noChangeAspect="1"/>
          </p:cNvPicPr>
          <p:nvPr>
            <p:ph idx="1"/>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5400000">
            <a:off x="-792720" y="1970641"/>
            <a:ext cx="3780000" cy="2520000"/>
          </a:xfrm>
        </p:spPr>
      </p:pic>
      <p:pic>
        <p:nvPicPr>
          <p:cNvPr id="7" name="Picture 6" descr="A close up of a logo&#10;&#10;Description automatically generated">
            <a:extLst>
              <a:ext uri="{FF2B5EF4-FFF2-40B4-BE49-F238E27FC236}">
                <a16:creationId xmlns:a16="http://schemas.microsoft.com/office/drawing/2014/main" id="{90A6E472-A6A3-47D3-AC24-75765434177A}"/>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5400000">
            <a:off x="852" y="1970641"/>
            <a:ext cx="3780000" cy="2520000"/>
          </a:xfrm>
          <a:prstGeom prst="rect">
            <a:avLst/>
          </a:prstGeom>
        </p:spPr>
      </p:pic>
      <p:pic>
        <p:nvPicPr>
          <p:cNvPr id="9" name="Picture 8" descr="A close up of a logo&#10;&#10;Description automatically generated">
            <a:extLst>
              <a:ext uri="{FF2B5EF4-FFF2-40B4-BE49-F238E27FC236}">
                <a16:creationId xmlns:a16="http://schemas.microsoft.com/office/drawing/2014/main" id="{BDBEB73E-DBBC-462F-9B6E-086075B23BD6}"/>
              </a:ext>
            </a:extLst>
          </p:cNvPr>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5400000">
            <a:off x="794424" y="1970641"/>
            <a:ext cx="3780000" cy="2520000"/>
          </a:xfrm>
          <a:prstGeom prst="rect">
            <a:avLst/>
          </a:prstGeom>
        </p:spPr>
      </p:pic>
      <p:pic>
        <p:nvPicPr>
          <p:cNvPr id="11" name="Picture 10" descr="A close up of a plant&#10;&#10;Description automatically generated">
            <a:extLst>
              <a:ext uri="{FF2B5EF4-FFF2-40B4-BE49-F238E27FC236}">
                <a16:creationId xmlns:a16="http://schemas.microsoft.com/office/drawing/2014/main" id="{CAE09C04-3FE1-4F17-AC32-F39805C0B001}"/>
              </a:ext>
            </a:extLst>
          </p:cNvPr>
          <p:cNvPicPr>
            <a:picLocks noChangeAspect="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5400000">
            <a:off x="1587996" y="1970641"/>
            <a:ext cx="3780000" cy="2520000"/>
          </a:xfrm>
          <a:prstGeom prst="rect">
            <a:avLst/>
          </a:prstGeom>
        </p:spPr>
      </p:pic>
      <p:pic>
        <p:nvPicPr>
          <p:cNvPr id="13" name="Picture 12" descr="A close up of a plant&#10;&#10;Description automatically generated">
            <a:extLst>
              <a:ext uri="{FF2B5EF4-FFF2-40B4-BE49-F238E27FC236}">
                <a16:creationId xmlns:a16="http://schemas.microsoft.com/office/drawing/2014/main" id="{7FAB8A24-6362-4F19-B81C-9B98E48FD0C1}"/>
              </a:ext>
            </a:extLst>
          </p:cNvPr>
          <p:cNvPicPr>
            <a:picLocks noChangeAspect="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5400000">
            <a:off x="2381568" y="1970641"/>
            <a:ext cx="3780000" cy="2520000"/>
          </a:xfrm>
          <a:prstGeom prst="rect">
            <a:avLst/>
          </a:prstGeom>
        </p:spPr>
      </p:pic>
      <p:pic>
        <p:nvPicPr>
          <p:cNvPr id="15" name="Picture 14" descr="A close up of a logo&#10;&#10;Description automatically generated">
            <a:extLst>
              <a:ext uri="{FF2B5EF4-FFF2-40B4-BE49-F238E27FC236}">
                <a16:creationId xmlns:a16="http://schemas.microsoft.com/office/drawing/2014/main" id="{0719E1B2-ACD5-4D13-A099-6EFDA1259243}"/>
              </a:ext>
            </a:extLst>
          </p:cNvPr>
          <p:cNvPicPr>
            <a:picLocks noChangeAspect="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5400000">
            <a:off x="3175140" y="1970641"/>
            <a:ext cx="3780000" cy="2520000"/>
          </a:xfrm>
          <a:prstGeom prst="rect">
            <a:avLst/>
          </a:prstGeom>
        </p:spPr>
      </p:pic>
      <p:pic>
        <p:nvPicPr>
          <p:cNvPr id="17" name="Picture 16" descr="A close up of a logo&#10;&#10;Description automatically generated">
            <a:extLst>
              <a:ext uri="{FF2B5EF4-FFF2-40B4-BE49-F238E27FC236}">
                <a16:creationId xmlns:a16="http://schemas.microsoft.com/office/drawing/2014/main" id="{876DB0F7-6380-4FD5-B535-4814574019F4}"/>
              </a:ext>
            </a:extLst>
          </p:cNvPr>
          <p:cNvPicPr>
            <a:picLocks noChangeAspect="1"/>
          </p:cNvPicPr>
          <p:nvPr/>
        </p:nvPicPr>
        <p:blipFill>
          <a:blip r:embed="rId10">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5400000">
            <a:off x="3968712" y="1970641"/>
            <a:ext cx="3780000" cy="2520000"/>
          </a:xfrm>
          <a:prstGeom prst="rect">
            <a:avLst/>
          </a:prstGeom>
        </p:spPr>
      </p:pic>
      <p:pic>
        <p:nvPicPr>
          <p:cNvPr id="19" name="Picture 18" descr="A close up of a logo&#10;&#10;Description automatically generated">
            <a:extLst>
              <a:ext uri="{FF2B5EF4-FFF2-40B4-BE49-F238E27FC236}">
                <a16:creationId xmlns:a16="http://schemas.microsoft.com/office/drawing/2014/main" id="{9EA30759-9E10-4EB0-81D6-FABF9D0AB19B}"/>
              </a:ext>
            </a:extLst>
          </p:cNvPr>
          <p:cNvPicPr>
            <a:picLocks noChangeAspect="1"/>
          </p:cNvPicPr>
          <p:nvPr/>
        </p:nvPicPr>
        <p:blipFill>
          <a:blip r:embed="rId11">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5400000">
            <a:off x="4762284" y="1970641"/>
            <a:ext cx="3780000" cy="2520000"/>
          </a:xfrm>
          <a:prstGeom prst="rect">
            <a:avLst/>
          </a:prstGeom>
        </p:spPr>
      </p:pic>
      <p:pic>
        <p:nvPicPr>
          <p:cNvPr id="4" name="Picture 3" descr="A picture containing microscope&#10;&#10;Description automatically generated">
            <a:extLst>
              <a:ext uri="{FF2B5EF4-FFF2-40B4-BE49-F238E27FC236}">
                <a16:creationId xmlns:a16="http://schemas.microsoft.com/office/drawing/2014/main" id="{5C29E73A-5BDB-400B-AC77-F6225EFBCFB5}"/>
              </a:ext>
            </a:extLst>
          </p:cNvPr>
          <p:cNvPicPr>
            <a:picLocks noChangeAspect="1"/>
          </p:cNvPicPr>
          <p:nvPr/>
        </p:nvPicPr>
        <p:blipFill rotWithShape="1">
          <a:blip r:embed="rId12">
            <a:extLst>
              <a:ext uri="{28A0092B-C50C-407E-A947-70E740481C1C}">
                <a14:useLocalDpi xmlns:a14="http://schemas.microsoft.com/office/drawing/2010/main" val="0"/>
              </a:ext>
            </a:extLst>
          </a:blip>
          <a:srcRect r="59993"/>
          <a:stretch/>
        </p:blipFill>
        <p:spPr>
          <a:xfrm>
            <a:off x="8566572" y="2724723"/>
            <a:ext cx="2097405" cy="2161032"/>
          </a:xfrm>
          <a:prstGeom prst="rect">
            <a:avLst/>
          </a:prstGeom>
        </p:spPr>
      </p:pic>
    </p:spTree>
    <p:extLst>
      <p:ext uri="{BB962C8B-B14F-4D97-AF65-F5344CB8AC3E}">
        <p14:creationId xmlns:p14="http://schemas.microsoft.com/office/powerpoint/2010/main" val="34215784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6" name="Picture 115" descr="A close up of a logo&#10;&#10;Description automatically generated">
            <a:extLst>
              <a:ext uri="{FF2B5EF4-FFF2-40B4-BE49-F238E27FC236}">
                <a16:creationId xmlns:a16="http://schemas.microsoft.com/office/drawing/2014/main" id="{A77839FC-AED3-496B-90F1-A44805B330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24424" y="5120641"/>
            <a:ext cx="8696331" cy="1123953"/>
          </a:xfrm>
          <a:prstGeom prst="rect">
            <a:avLst/>
          </a:prstGeom>
        </p:spPr>
      </p:pic>
      <p:sp>
        <p:nvSpPr>
          <p:cNvPr id="2" name="Title 1">
            <a:extLst>
              <a:ext uri="{FF2B5EF4-FFF2-40B4-BE49-F238E27FC236}">
                <a16:creationId xmlns:a16="http://schemas.microsoft.com/office/drawing/2014/main" id="{CCE57DC6-1F33-4B20-9EF5-3626FD7418DC}"/>
              </a:ext>
            </a:extLst>
          </p:cNvPr>
          <p:cNvSpPr>
            <a:spLocks noGrp="1"/>
          </p:cNvSpPr>
          <p:nvPr>
            <p:ph type="title"/>
          </p:nvPr>
        </p:nvSpPr>
        <p:spPr/>
        <p:txBody>
          <a:bodyPr/>
          <a:lstStyle/>
          <a:p>
            <a:r>
              <a:rPr lang="en-GB" dirty="0"/>
              <a:t>Sources of variation</a:t>
            </a:r>
          </a:p>
        </p:txBody>
      </p:sp>
      <p:pic>
        <p:nvPicPr>
          <p:cNvPr id="5" name="Content Placeholder 4" descr="A picture containing object, clock&#10;&#10;Description automatically generated">
            <a:extLst>
              <a:ext uri="{FF2B5EF4-FFF2-40B4-BE49-F238E27FC236}">
                <a16:creationId xmlns:a16="http://schemas.microsoft.com/office/drawing/2014/main" id="{DAF05A59-EA14-489F-91B3-72BE788B121F}"/>
              </a:ext>
            </a:extLst>
          </p:cNvPr>
          <p:cNvPicPr>
            <a:picLocks noGrp="1" noChangeAspect="1"/>
          </p:cNvPicPr>
          <p:nvPr>
            <p:ph idx="1"/>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5400000">
            <a:off x="-792720" y="1970641"/>
            <a:ext cx="3780000" cy="2520000"/>
          </a:xfrm>
        </p:spPr>
      </p:pic>
      <p:pic>
        <p:nvPicPr>
          <p:cNvPr id="7" name="Picture 6" descr="A close up of a logo&#10;&#10;Description automatically generated">
            <a:extLst>
              <a:ext uri="{FF2B5EF4-FFF2-40B4-BE49-F238E27FC236}">
                <a16:creationId xmlns:a16="http://schemas.microsoft.com/office/drawing/2014/main" id="{90A6E472-A6A3-47D3-AC24-75765434177A}"/>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5400000">
            <a:off x="852" y="1970641"/>
            <a:ext cx="3780000" cy="2520000"/>
          </a:xfrm>
          <a:prstGeom prst="rect">
            <a:avLst/>
          </a:prstGeom>
        </p:spPr>
      </p:pic>
      <p:pic>
        <p:nvPicPr>
          <p:cNvPr id="9" name="Picture 8" descr="A close up of a logo&#10;&#10;Description automatically generated">
            <a:extLst>
              <a:ext uri="{FF2B5EF4-FFF2-40B4-BE49-F238E27FC236}">
                <a16:creationId xmlns:a16="http://schemas.microsoft.com/office/drawing/2014/main" id="{BDBEB73E-DBBC-462F-9B6E-086075B23BD6}"/>
              </a:ext>
            </a:extLst>
          </p:cNvPr>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5400000">
            <a:off x="794424" y="1970641"/>
            <a:ext cx="3780000" cy="2520000"/>
          </a:xfrm>
          <a:prstGeom prst="rect">
            <a:avLst/>
          </a:prstGeom>
        </p:spPr>
      </p:pic>
      <p:pic>
        <p:nvPicPr>
          <p:cNvPr id="11" name="Picture 10" descr="A close up of a plant&#10;&#10;Description automatically generated">
            <a:extLst>
              <a:ext uri="{FF2B5EF4-FFF2-40B4-BE49-F238E27FC236}">
                <a16:creationId xmlns:a16="http://schemas.microsoft.com/office/drawing/2014/main" id="{CAE09C04-3FE1-4F17-AC32-F39805C0B001}"/>
              </a:ext>
            </a:extLst>
          </p:cNvPr>
          <p:cNvPicPr>
            <a:picLocks noChangeAspect="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5400000">
            <a:off x="1587996" y="1970641"/>
            <a:ext cx="3780000" cy="2520000"/>
          </a:xfrm>
          <a:prstGeom prst="rect">
            <a:avLst/>
          </a:prstGeom>
        </p:spPr>
      </p:pic>
      <p:pic>
        <p:nvPicPr>
          <p:cNvPr id="13" name="Picture 12" descr="A close up of a plant&#10;&#10;Description automatically generated">
            <a:extLst>
              <a:ext uri="{FF2B5EF4-FFF2-40B4-BE49-F238E27FC236}">
                <a16:creationId xmlns:a16="http://schemas.microsoft.com/office/drawing/2014/main" id="{7FAB8A24-6362-4F19-B81C-9B98E48FD0C1}"/>
              </a:ext>
            </a:extLst>
          </p:cNvPr>
          <p:cNvPicPr>
            <a:picLocks noChangeAspect="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5400000">
            <a:off x="2381568" y="1970641"/>
            <a:ext cx="3780000" cy="2520000"/>
          </a:xfrm>
          <a:prstGeom prst="rect">
            <a:avLst/>
          </a:prstGeom>
        </p:spPr>
      </p:pic>
      <p:pic>
        <p:nvPicPr>
          <p:cNvPr id="15" name="Picture 14" descr="A close up of a logo&#10;&#10;Description automatically generated">
            <a:extLst>
              <a:ext uri="{FF2B5EF4-FFF2-40B4-BE49-F238E27FC236}">
                <a16:creationId xmlns:a16="http://schemas.microsoft.com/office/drawing/2014/main" id="{0719E1B2-ACD5-4D13-A099-6EFDA1259243}"/>
              </a:ext>
            </a:extLst>
          </p:cNvPr>
          <p:cNvPicPr>
            <a:picLocks noChangeAspect="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5400000">
            <a:off x="3175140" y="1970641"/>
            <a:ext cx="3780000" cy="2520000"/>
          </a:xfrm>
          <a:prstGeom prst="rect">
            <a:avLst/>
          </a:prstGeom>
        </p:spPr>
      </p:pic>
      <p:pic>
        <p:nvPicPr>
          <p:cNvPr id="17" name="Picture 16" descr="A close up of a logo&#10;&#10;Description automatically generated">
            <a:extLst>
              <a:ext uri="{FF2B5EF4-FFF2-40B4-BE49-F238E27FC236}">
                <a16:creationId xmlns:a16="http://schemas.microsoft.com/office/drawing/2014/main" id="{876DB0F7-6380-4FD5-B535-4814574019F4}"/>
              </a:ext>
            </a:extLst>
          </p:cNvPr>
          <p:cNvPicPr>
            <a:picLocks noChangeAspect="1"/>
          </p:cNvPicPr>
          <p:nvPr/>
        </p:nvPicPr>
        <p:blipFill>
          <a:blip r:embed="rId10">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5400000">
            <a:off x="3968712" y="1970641"/>
            <a:ext cx="3780000" cy="2520000"/>
          </a:xfrm>
          <a:prstGeom prst="rect">
            <a:avLst/>
          </a:prstGeom>
        </p:spPr>
      </p:pic>
      <p:pic>
        <p:nvPicPr>
          <p:cNvPr id="19" name="Picture 18" descr="A close up of a logo&#10;&#10;Description automatically generated">
            <a:extLst>
              <a:ext uri="{FF2B5EF4-FFF2-40B4-BE49-F238E27FC236}">
                <a16:creationId xmlns:a16="http://schemas.microsoft.com/office/drawing/2014/main" id="{9EA30759-9E10-4EB0-81D6-FABF9D0AB19B}"/>
              </a:ext>
            </a:extLst>
          </p:cNvPr>
          <p:cNvPicPr>
            <a:picLocks noChangeAspect="1"/>
          </p:cNvPicPr>
          <p:nvPr/>
        </p:nvPicPr>
        <p:blipFill>
          <a:blip r:embed="rId11">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5400000">
            <a:off x="4762284" y="1970641"/>
            <a:ext cx="3780000" cy="2520000"/>
          </a:xfrm>
          <a:prstGeom prst="rect">
            <a:avLst/>
          </a:prstGeom>
        </p:spPr>
      </p:pic>
      <p:pic>
        <p:nvPicPr>
          <p:cNvPr id="21" name="Picture 20" descr="A close up of a logo&#10;&#10;Description automatically generated">
            <a:extLst>
              <a:ext uri="{FF2B5EF4-FFF2-40B4-BE49-F238E27FC236}">
                <a16:creationId xmlns:a16="http://schemas.microsoft.com/office/drawing/2014/main" id="{A702F6EF-BDBD-4F7E-B7C3-8FA5BD7E5212}"/>
              </a:ext>
            </a:extLst>
          </p:cNvPr>
          <p:cNvPicPr>
            <a:picLocks noChangeAspect="1"/>
          </p:cNvPicPr>
          <p:nvPr/>
        </p:nvPicPr>
        <p:blipFill>
          <a:blip r:embed="rId1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5400000">
            <a:off x="5555856" y="1970641"/>
            <a:ext cx="3780000" cy="2520000"/>
          </a:xfrm>
          <a:prstGeom prst="rect">
            <a:avLst/>
          </a:prstGeom>
        </p:spPr>
      </p:pic>
      <p:pic>
        <p:nvPicPr>
          <p:cNvPr id="4" name="Picture 3" descr="A picture containing nature, outdoor, rain&#10;&#10;Description automatically generated">
            <a:extLst>
              <a:ext uri="{FF2B5EF4-FFF2-40B4-BE49-F238E27FC236}">
                <a16:creationId xmlns:a16="http://schemas.microsoft.com/office/drawing/2014/main" id="{6C0E32F1-4F73-4AC4-9CC4-64824B2A8910}"/>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566572" y="2939418"/>
            <a:ext cx="3243944" cy="1828800"/>
          </a:xfrm>
          <a:prstGeom prst="rect">
            <a:avLst/>
          </a:prstGeom>
        </p:spPr>
      </p:pic>
    </p:spTree>
    <p:extLst>
      <p:ext uri="{BB962C8B-B14F-4D97-AF65-F5344CB8AC3E}">
        <p14:creationId xmlns:p14="http://schemas.microsoft.com/office/powerpoint/2010/main" val="945448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7" name="Picture 116" descr="A close up of a logo&#10;&#10;Description automatically generated">
            <a:extLst>
              <a:ext uri="{FF2B5EF4-FFF2-40B4-BE49-F238E27FC236}">
                <a16:creationId xmlns:a16="http://schemas.microsoft.com/office/drawing/2014/main" id="{F652F0B2-A674-485F-9EB5-DCC41E01DB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24424" y="5120641"/>
            <a:ext cx="8696331" cy="1123953"/>
          </a:xfrm>
          <a:prstGeom prst="rect">
            <a:avLst/>
          </a:prstGeom>
        </p:spPr>
      </p:pic>
      <p:sp>
        <p:nvSpPr>
          <p:cNvPr id="2" name="Title 1">
            <a:extLst>
              <a:ext uri="{FF2B5EF4-FFF2-40B4-BE49-F238E27FC236}">
                <a16:creationId xmlns:a16="http://schemas.microsoft.com/office/drawing/2014/main" id="{CCE57DC6-1F33-4B20-9EF5-3626FD7418DC}"/>
              </a:ext>
            </a:extLst>
          </p:cNvPr>
          <p:cNvSpPr>
            <a:spLocks noGrp="1"/>
          </p:cNvSpPr>
          <p:nvPr>
            <p:ph type="title"/>
          </p:nvPr>
        </p:nvSpPr>
        <p:spPr/>
        <p:txBody>
          <a:bodyPr/>
          <a:lstStyle/>
          <a:p>
            <a:r>
              <a:rPr lang="en-GB" dirty="0"/>
              <a:t>Sources of variation</a:t>
            </a:r>
          </a:p>
        </p:txBody>
      </p:sp>
      <p:pic>
        <p:nvPicPr>
          <p:cNvPr id="5" name="Content Placeholder 4" descr="A picture containing object, clock&#10;&#10;Description automatically generated">
            <a:extLst>
              <a:ext uri="{FF2B5EF4-FFF2-40B4-BE49-F238E27FC236}">
                <a16:creationId xmlns:a16="http://schemas.microsoft.com/office/drawing/2014/main" id="{DAF05A59-EA14-489F-91B3-72BE788B121F}"/>
              </a:ext>
            </a:extLst>
          </p:cNvPr>
          <p:cNvPicPr>
            <a:picLocks noGrp="1" noChangeAspect="1"/>
          </p:cNvPicPr>
          <p:nvPr>
            <p:ph idx="1"/>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5400000">
            <a:off x="-792720" y="1970641"/>
            <a:ext cx="3780000" cy="2520000"/>
          </a:xfrm>
        </p:spPr>
      </p:pic>
      <p:pic>
        <p:nvPicPr>
          <p:cNvPr id="7" name="Picture 6" descr="A close up of a logo&#10;&#10;Description automatically generated">
            <a:extLst>
              <a:ext uri="{FF2B5EF4-FFF2-40B4-BE49-F238E27FC236}">
                <a16:creationId xmlns:a16="http://schemas.microsoft.com/office/drawing/2014/main" id="{90A6E472-A6A3-47D3-AC24-75765434177A}"/>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5400000">
            <a:off x="852" y="1970641"/>
            <a:ext cx="3780000" cy="2520000"/>
          </a:xfrm>
          <a:prstGeom prst="rect">
            <a:avLst/>
          </a:prstGeom>
        </p:spPr>
      </p:pic>
      <p:pic>
        <p:nvPicPr>
          <p:cNvPr id="9" name="Picture 8" descr="A close up of a logo&#10;&#10;Description automatically generated">
            <a:extLst>
              <a:ext uri="{FF2B5EF4-FFF2-40B4-BE49-F238E27FC236}">
                <a16:creationId xmlns:a16="http://schemas.microsoft.com/office/drawing/2014/main" id="{BDBEB73E-DBBC-462F-9B6E-086075B23BD6}"/>
              </a:ext>
            </a:extLst>
          </p:cNvPr>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5400000">
            <a:off x="794424" y="1970641"/>
            <a:ext cx="3780000" cy="2520000"/>
          </a:xfrm>
          <a:prstGeom prst="rect">
            <a:avLst/>
          </a:prstGeom>
        </p:spPr>
      </p:pic>
      <p:pic>
        <p:nvPicPr>
          <p:cNvPr id="11" name="Picture 10" descr="A close up of a plant&#10;&#10;Description automatically generated">
            <a:extLst>
              <a:ext uri="{FF2B5EF4-FFF2-40B4-BE49-F238E27FC236}">
                <a16:creationId xmlns:a16="http://schemas.microsoft.com/office/drawing/2014/main" id="{CAE09C04-3FE1-4F17-AC32-F39805C0B001}"/>
              </a:ext>
            </a:extLst>
          </p:cNvPr>
          <p:cNvPicPr>
            <a:picLocks noChangeAspect="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5400000">
            <a:off x="1587996" y="1970641"/>
            <a:ext cx="3780000" cy="2520000"/>
          </a:xfrm>
          <a:prstGeom prst="rect">
            <a:avLst/>
          </a:prstGeom>
        </p:spPr>
      </p:pic>
      <p:pic>
        <p:nvPicPr>
          <p:cNvPr id="13" name="Picture 12" descr="A close up of a plant&#10;&#10;Description automatically generated">
            <a:extLst>
              <a:ext uri="{FF2B5EF4-FFF2-40B4-BE49-F238E27FC236}">
                <a16:creationId xmlns:a16="http://schemas.microsoft.com/office/drawing/2014/main" id="{7FAB8A24-6362-4F19-B81C-9B98E48FD0C1}"/>
              </a:ext>
            </a:extLst>
          </p:cNvPr>
          <p:cNvPicPr>
            <a:picLocks noChangeAspect="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5400000">
            <a:off x="2381568" y="1970641"/>
            <a:ext cx="3780000" cy="2520000"/>
          </a:xfrm>
          <a:prstGeom prst="rect">
            <a:avLst/>
          </a:prstGeom>
        </p:spPr>
      </p:pic>
      <p:pic>
        <p:nvPicPr>
          <p:cNvPr id="15" name="Picture 14" descr="A close up of a logo&#10;&#10;Description automatically generated">
            <a:extLst>
              <a:ext uri="{FF2B5EF4-FFF2-40B4-BE49-F238E27FC236}">
                <a16:creationId xmlns:a16="http://schemas.microsoft.com/office/drawing/2014/main" id="{0719E1B2-ACD5-4D13-A099-6EFDA1259243}"/>
              </a:ext>
            </a:extLst>
          </p:cNvPr>
          <p:cNvPicPr>
            <a:picLocks noChangeAspect="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5400000">
            <a:off x="3175140" y="1970641"/>
            <a:ext cx="3780000" cy="2520000"/>
          </a:xfrm>
          <a:prstGeom prst="rect">
            <a:avLst/>
          </a:prstGeom>
        </p:spPr>
      </p:pic>
      <p:pic>
        <p:nvPicPr>
          <p:cNvPr id="17" name="Picture 16" descr="A close up of a logo&#10;&#10;Description automatically generated">
            <a:extLst>
              <a:ext uri="{FF2B5EF4-FFF2-40B4-BE49-F238E27FC236}">
                <a16:creationId xmlns:a16="http://schemas.microsoft.com/office/drawing/2014/main" id="{876DB0F7-6380-4FD5-B535-4814574019F4}"/>
              </a:ext>
            </a:extLst>
          </p:cNvPr>
          <p:cNvPicPr>
            <a:picLocks noChangeAspect="1"/>
          </p:cNvPicPr>
          <p:nvPr/>
        </p:nvPicPr>
        <p:blipFill>
          <a:blip r:embed="rId10">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5400000">
            <a:off x="3968712" y="1970641"/>
            <a:ext cx="3780000" cy="2520000"/>
          </a:xfrm>
          <a:prstGeom prst="rect">
            <a:avLst/>
          </a:prstGeom>
        </p:spPr>
      </p:pic>
      <p:pic>
        <p:nvPicPr>
          <p:cNvPr id="19" name="Picture 18" descr="A close up of a logo&#10;&#10;Description automatically generated">
            <a:extLst>
              <a:ext uri="{FF2B5EF4-FFF2-40B4-BE49-F238E27FC236}">
                <a16:creationId xmlns:a16="http://schemas.microsoft.com/office/drawing/2014/main" id="{9EA30759-9E10-4EB0-81D6-FABF9D0AB19B}"/>
              </a:ext>
            </a:extLst>
          </p:cNvPr>
          <p:cNvPicPr>
            <a:picLocks noChangeAspect="1"/>
          </p:cNvPicPr>
          <p:nvPr/>
        </p:nvPicPr>
        <p:blipFill>
          <a:blip r:embed="rId11">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5400000">
            <a:off x="4762284" y="1970641"/>
            <a:ext cx="3780000" cy="2520000"/>
          </a:xfrm>
          <a:prstGeom prst="rect">
            <a:avLst/>
          </a:prstGeom>
        </p:spPr>
      </p:pic>
      <p:pic>
        <p:nvPicPr>
          <p:cNvPr id="21" name="Picture 20" descr="A close up of a logo&#10;&#10;Description automatically generated">
            <a:extLst>
              <a:ext uri="{FF2B5EF4-FFF2-40B4-BE49-F238E27FC236}">
                <a16:creationId xmlns:a16="http://schemas.microsoft.com/office/drawing/2014/main" id="{A702F6EF-BDBD-4F7E-B7C3-8FA5BD7E5212}"/>
              </a:ext>
            </a:extLst>
          </p:cNvPr>
          <p:cNvPicPr>
            <a:picLocks noChangeAspect="1"/>
          </p:cNvPicPr>
          <p:nvPr/>
        </p:nvPicPr>
        <p:blipFill>
          <a:blip r:embed="rId1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5400000">
            <a:off x="5555856" y="1970641"/>
            <a:ext cx="3780000" cy="2520000"/>
          </a:xfrm>
          <a:prstGeom prst="rect">
            <a:avLst/>
          </a:prstGeom>
        </p:spPr>
      </p:pic>
      <p:pic>
        <p:nvPicPr>
          <p:cNvPr id="23" name="Picture 22" descr="A close up of a logo&#10;&#10;Description automatically generated">
            <a:extLst>
              <a:ext uri="{FF2B5EF4-FFF2-40B4-BE49-F238E27FC236}">
                <a16:creationId xmlns:a16="http://schemas.microsoft.com/office/drawing/2014/main" id="{7A1F27F2-8931-4800-A308-3F5A5A246A3C}"/>
              </a:ext>
            </a:extLst>
          </p:cNvPr>
          <p:cNvPicPr>
            <a:picLocks noChangeAspect="1"/>
          </p:cNvPicPr>
          <p:nvPr/>
        </p:nvPicPr>
        <p:blipFill>
          <a:blip r:embed="rId1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5400000">
            <a:off x="6349428" y="1970641"/>
            <a:ext cx="3780000" cy="2520000"/>
          </a:xfrm>
          <a:prstGeom prst="rect">
            <a:avLst/>
          </a:prstGeom>
        </p:spPr>
      </p:pic>
      <p:pic>
        <p:nvPicPr>
          <p:cNvPr id="29" name="Picture 28" descr="A picture containing table, bed&#10;&#10;Description automatically generated">
            <a:extLst>
              <a:ext uri="{FF2B5EF4-FFF2-40B4-BE49-F238E27FC236}">
                <a16:creationId xmlns:a16="http://schemas.microsoft.com/office/drawing/2014/main" id="{ADFDB00A-EA42-4687-B53A-0F34A24B34BD}"/>
              </a:ext>
            </a:extLst>
          </p:cNvPr>
          <p:cNvPicPr>
            <a:picLocks noChangeAspect="1"/>
          </p:cNvPicPr>
          <p:nvPr/>
        </p:nvPicPr>
        <p:blipFill rotWithShape="1">
          <a:blip r:embed="rId14">
            <a:extLst>
              <a:ext uri="{28A0092B-C50C-407E-A947-70E740481C1C}">
                <a14:useLocalDpi xmlns:a14="http://schemas.microsoft.com/office/drawing/2010/main" val="0"/>
              </a:ext>
            </a:extLst>
          </a:blip>
          <a:srcRect r="30862" b="48918"/>
          <a:stretch/>
        </p:blipFill>
        <p:spPr>
          <a:xfrm>
            <a:off x="8388936" y="3926684"/>
            <a:ext cx="2905468" cy="1590675"/>
          </a:xfrm>
          <a:prstGeom prst="rect">
            <a:avLst/>
          </a:prstGeom>
        </p:spPr>
      </p:pic>
      <p:sp>
        <p:nvSpPr>
          <p:cNvPr id="6" name="TextBox 5">
            <a:extLst>
              <a:ext uri="{FF2B5EF4-FFF2-40B4-BE49-F238E27FC236}">
                <a16:creationId xmlns:a16="http://schemas.microsoft.com/office/drawing/2014/main" id="{71AC4AD9-D8D5-47FB-A6FC-23D0063CC76E}"/>
              </a:ext>
            </a:extLst>
          </p:cNvPr>
          <p:cNvSpPr txBox="1"/>
          <p:nvPr/>
        </p:nvSpPr>
        <p:spPr>
          <a:xfrm>
            <a:off x="8532948" y="3230641"/>
            <a:ext cx="3175613" cy="646331"/>
          </a:xfrm>
          <a:prstGeom prst="rect">
            <a:avLst/>
          </a:prstGeom>
          <a:noFill/>
        </p:spPr>
        <p:txBody>
          <a:bodyPr wrap="none" rtlCol="0">
            <a:spAutoFit/>
          </a:bodyPr>
          <a:lstStyle/>
          <a:p>
            <a:r>
              <a:rPr lang="en-GB" dirty="0"/>
              <a:t>Independent variables</a:t>
            </a:r>
          </a:p>
          <a:p>
            <a:r>
              <a:rPr lang="en-GB" dirty="0"/>
              <a:t>(the ones you intend to change)</a:t>
            </a:r>
          </a:p>
        </p:txBody>
      </p:sp>
    </p:spTree>
    <p:extLst>
      <p:ext uri="{BB962C8B-B14F-4D97-AF65-F5344CB8AC3E}">
        <p14:creationId xmlns:p14="http://schemas.microsoft.com/office/powerpoint/2010/main" val="32413367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540D35-C134-45EA-A9CC-5FAD139DB9EB}"/>
              </a:ext>
            </a:extLst>
          </p:cNvPr>
          <p:cNvSpPr>
            <a:spLocks noGrp="1"/>
          </p:cNvSpPr>
          <p:nvPr>
            <p:ph type="title"/>
          </p:nvPr>
        </p:nvSpPr>
        <p:spPr/>
        <p:txBody>
          <a:bodyPr/>
          <a:lstStyle/>
          <a:p>
            <a:r>
              <a:rPr lang="en-GB" dirty="0"/>
              <a:t>Contents </a:t>
            </a:r>
          </a:p>
        </p:txBody>
      </p:sp>
      <p:sp>
        <p:nvSpPr>
          <p:cNvPr id="3" name="Content Placeholder 2">
            <a:extLst>
              <a:ext uri="{FF2B5EF4-FFF2-40B4-BE49-F238E27FC236}">
                <a16:creationId xmlns:a16="http://schemas.microsoft.com/office/drawing/2014/main" id="{6E475E0D-AE16-4809-9C78-82072DA2CA5C}"/>
              </a:ext>
            </a:extLst>
          </p:cNvPr>
          <p:cNvSpPr>
            <a:spLocks noGrp="1"/>
          </p:cNvSpPr>
          <p:nvPr>
            <p:ph idx="1"/>
          </p:nvPr>
        </p:nvSpPr>
        <p:spPr/>
        <p:txBody>
          <a:bodyPr>
            <a:normAutofit/>
          </a:bodyPr>
          <a:lstStyle/>
          <a:p>
            <a:r>
              <a:rPr lang="en-GB" dirty="0"/>
              <a:t>Into to the tribology literature</a:t>
            </a:r>
          </a:p>
          <a:p>
            <a:r>
              <a:rPr lang="en-GB" dirty="0"/>
              <a:t>Introduce some useful concepts</a:t>
            </a:r>
          </a:p>
          <a:p>
            <a:pPr lvl="1"/>
            <a:r>
              <a:rPr lang="en-GB" dirty="0"/>
              <a:t>Measurement</a:t>
            </a:r>
          </a:p>
          <a:p>
            <a:pPr lvl="1"/>
            <a:r>
              <a:rPr lang="en-GB" dirty="0"/>
              <a:t>Experimenter bias</a:t>
            </a:r>
          </a:p>
          <a:p>
            <a:r>
              <a:rPr lang="en-GB" dirty="0"/>
              <a:t>What makes a good measurement</a:t>
            </a:r>
          </a:p>
          <a:p>
            <a:r>
              <a:rPr lang="en-GB" dirty="0"/>
              <a:t>What makes a fair experiment</a:t>
            </a:r>
          </a:p>
          <a:p>
            <a:r>
              <a:rPr lang="en-GB" dirty="0"/>
              <a:t>Which test should you do (DOE)</a:t>
            </a:r>
          </a:p>
          <a:p>
            <a:r>
              <a:rPr lang="en-GB" dirty="0"/>
              <a:t>How should you analyse your results</a:t>
            </a:r>
          </a:p>
          <a:p>
            <a:endParaRPr lang="en-GB" dirty="0"/>
          </a:p>
          <a:p>
            <a:endParaRPr lang="en-GB" dirty="0"/>
          </a:p>
        </p:txBody>
      </p:sp>
    </p:spTree>
    <p:extLst>
      <p:ext uri="{BB962C8B-B14F-4D97-AF65-F5344CB8AC3E}">
        <p14:creationId xmlns:p14="http://schemas.microsoft.com/office/powerpoint/2010/main" val="9968494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8" name="Picture 117" descr="A close up of a logo&#10;&#10;Description automatically generated">
            <a:extLst>
              <a:ext uri="{FF2B5EF4-FFF2-40B4-BE49-F238E27FC236}">
                <a16:creationId xmlns:a16="http://schemas.microsoft.com/office/drawing/2014/main" id="{AF753F81-2CF8-441D-A420-BDF7C7CD42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24424" y="5120641"/>
            <a:ext cx="8696331" cy="1123953"/>
          </a:xfrm>
          <a:prstGeom prst="rect">
            <a:avLst/>
          </a:prstGeom>
        </p:spPr>
      </p:pic>
      <p:sp>
        <p:nvSpPr>
          <p:cNvPr id="2" name="Title 1">
            <a:extLst>
              <a:ext uri="{FF2B5EF4-FFF2-40B4-BE49-F238E27FC236}">
                <a16:creationId xmlns:a16="http://schemas.microsoft.com/office/drawing/2014/main" id="{CCE57DC6-1F33-4B20-9EF5-3626FD7418DC}"/>
              </a:ext>
            </a:extLst>
          </p:cNvPr>
          <p:cNvSpPr>
            <a:spLocks noGrp="1"/>
          </p:cNvSpPr>
          <p:nvPr>
            <p:ph type="title"/>
          </p:nvPr>
        </p:nvSpPr>
        <p:spPr/>
        <p:txBody>
          <a:bodyPr/>
          <a:lstStyle/>
          <a:p>
            <a:r>
              <a:rPr lang="en-GB" dirty="0"/>
              <a:t>Sources of variation</a:t>
            </a:r>
          </a:p>
        </p:txBody>
      </p:sp>
      <p:pic>
        <p:nvPicPr>
          <p:cNvPr id="5" name="Content Placeholder 4" descr="A picture containing object, clock&#10;&#10;Description automatically generated">
            <a:extLst>
              <a:ext uri="{FF2B5EF4-FFF2-40B4-BE49-F238E27FC236}">
                <a16:creationId xmlns:a16="http://schemas.microsoft.com/office/drawing/2014/main" id="{DAF05A59-EA14-489F-91B3-72BE788B121F}"/>
              </a:ext>
            </a:extLst>
          </p:cNvPr>
          <p:cNvPicPr>
            <a:picLocks noGrp="1" noChangeAspect="1"/>
          </p:cNvPicPr>
          <p:nvPr>
            <p:ph idx="1"/>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5400000">
            <a:off x="-792720" y="1970641"/>
            <a:ext cx="3780000" cy="2520000"/>
          </a:xfrm>
        </p:spPr>
      </p:pic>
      <p:pic>
        <p:nvPicPr>
          <p:cNvPr id="7" name="Picture 6" descr="A close up of a logo&#10;&#10;Description automatically generated">
            <a:extLst>
              <a:ext uri="{FF2B5EF4-FFF2-40B4-BE49-F238E27FC236}">
                <a16:creationId xmlns:a16="http://schemas.microsoft.com/office/drawing/2014/main" id="{90A6E472-A6A3-47D3-AC24-75765434177A}"/>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5400000">
            <a:off x="852" y="1970641"/>
            <a:ext cx="3780000" cy="2520000"/>
          </a:xfrm>
          <a:prstGeom prst="rect">
            <a:avLst/>
          </a:prstGeom>
        </p:spPr>
      </p:pic>
      <p:pic>
        <p:nvPicPr>
          <p:cNvPr id="9" name="Picture 8" descr="A close up of a logo&#10;&#10;Description automatically generated">
            <a:extLst>
              <a:ext uri="{FF2B5EF4-FFF2-40B4-BE49-F238E27FC236}">
                <a16:creationId xmlns:a16="http://schemas.microsoft.com/office/drawing/2014/main" id="{BDBEB73E-DBBC-462F-9B6E-086075B23BD6}"/>
              </a:ext>
            </a:extLst>
          </p:cNvPr>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5400000">
            <a:off x="794424" y="1970641"/>
            <a:ext cx="3780000" cy="2520000"/>
          </a:xfrm>
          <a:prstGeom prst="rect">
            <a:avLst/>
          </a:prstGeom>
        </p:spPr>
      </p:pic>
      <p:pic>
        <p:nvPicPr>
          <p:cNvPr id="11" name="Picture 10" descr="A close up of a plant&#10;&#10;Description automatically generated">
            <a:extLst>
              <a:ext uri="{FF2B5EF4-FFF2-40B4-BE49-F238E27FC236}">
                <a16:creationId xmlns:a16="http://schemas.microsoft.com/office/drawing/2014/main" id="{CAE09C04-3FE1-4F17-AC32-F39805C0B001}"/>
              </a:ext>
            </a:extLst>
          </p:cNvPr>
          <p:cNvPicPr>
            <a:picLocks noChangeAspect="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5400000">
            <a:off x="1587996" y="1970641"/>
            <a:ext cx="3780000" cy="2520000"/>
          </a:xfrm>
          <a:prstGeom prst="rect">
            <a:avLst/>
          </a:prstGeom>
        </p:spPr>
      </p:pic>
      <p:pic>
        <p:nvPicPr>
          <p:cNvPr id="13" name="Picture 12" descr="A close up of a plant&#10;&#10;Description automatically generated">
            <a:extLst>
              <a:ext uri="{FF2B5EF4-FFF2-40B4-BE49-F238E27FC236}">
                <a16:creationId xmlns:a16="http://schemas.microsoft.com/office/drawing/2014/main" id="{7FAB8A24-6362-4F19-B81C-9B98E48FD0C1}"/>
              </a:ext>
            </a:extLst>
          </p:cNvPr>
          <p:cNvPicPr>
            <a:picLocks noChangeAspect="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5400000">
            <a:off x="2381568" y="1970641"/>
            <a:ext cx="3780000" cy="2520000"/>
          </a:xfrm>
          <a:prstGeom prst="rect">
            <a:avLst/>
          </a:prstGeom>
        </p:spPr>
      </p:pic>
      <p:pic>
        <p:nvPicPr>
          <p:cNvPr id="15" name="Picture 14" descr="A close up of a logo&#10;&#10;Description automatically generated">
            <a:extLst>
              <a:ext uri="{FF2B5EF4-FFF2-40B4-BE49-F238E27FC236}">
                <a16:creationId xmlns:a16="http://schemas.microsoft.com/office/drawing/2014/main" id="{0719E1B2-ACD5-4D13-A099-6EFDA1259243}"/>
              </a:ext>
            </a:extLst>
          </p:cNvPr>
          <p:cNvPicPr>
            <a:picLocks noChangeAspect="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5400000">
            <a:off x="3175140" y="1970641"/>
            <a:ext cx="3780000" cy="2520000"/>
          </a:xfrm>
          <a:prstGeom prst="rect">
            <a:avLst/>
          </a:prstGeom>
        </p:spPr>
      </p:pic>
      <p:pic>
        <p:nvPicPr>
          <p:cNvPr id="17" name="Picture 16" descr="A close up of a logo&#10;&#10;Description automatically generated">
            <a:extLst>
              <a:ext uri="{FF2B5EF4-FFF2-40B4-BE49-F238E27FC236}">
                <a16:creationId xmlns:a16="http://schemas.microsoft.com/office/drawing/2014/main" id="{876DB0F7-6380-4FD5-B535-4814574019F4}"/>
              </a:ext>
            </a:extLst>
          </p:cNvPr>
          <p:cNvPicPr>
            <a:picLocks noChangeAspect="1"/>
          </p:cNvPicPr>
          <p:nvPr/>
        </p:nvPicPr>
        <p:blipFill>
          <a:blip r:embed="rId10">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5400000">
            <a:off x="3968712" y="1970641"/>
            <a:ext cx="3780000" cy="2520000"/>
          </a:xfrm>
          <a:prstGeom prst="rect">
            <a:avLst/>
          </a:prstGeom>
        </p:spPr>
      </p:pic>
      <p:pic>
        <p:nvPicPr>
          <p:cNvPr id="19" name="Picture 18" descr="A close up of a logo&#10;&#10;Description automatically generated">
            <a:extLst>
              <a:ext uri="{FF2B5EF4-FFF2-40B4-BE49-F238E27FC236}">
                <a16:creationId xmlns:a16="http://schemas.microsoft.com/office/drawing/2014/main" id="{9EA30759-9E10-4EB0-81D6-FABF9D0AB19B}"/>
              </a:ext>
            </a:extLst>
          </p:cNvPr>
          <p:cNvPicPr>
            <a:picLocks noChangeAspect="1"/>
          </p:cNvPicPr>
          <p:nvPr/>
        </p:nvPicPr>
        <p:blipFill>
          <a:blip r:embed="rId11">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5400000">
            <a:off x="4762284" y="1970641"/>
            <a:ext cx="3780000" cy="2520000"/>
          </a:xfrm>
          <a:prstGeom prst="rect">
            <a:avLst/>
          </a:prstGeom>
        </p:spPr>
      </p:pic>
      <p:pic>
        <p:nvPicPr>
          <p:cNvPr id="21" name="Picture 20" descr="A close up of a logo&#10;&#10;Description automatically generated">
            <a:extLst>
              <a:ext uri="{FF2B5EF4-FFF2-40B4-BE49-F238E27FC236}">
                <a16:creationId xmlns:a16="http://schemas.microsoft.com/office/drawing/2014/main" id="{A702F6EF-BDBD-4F7E-B7C3-8FA5BD7E5212}"/>
              </a:ext>
            </a:extLst>
          </p:cNvPr>
          <p:cNvPicPr>
            <a:picLocks noChangeAspect="1"/>
          </p:cNvPicPr>
          <p:nvPr/>
        </p:nvPicPr>
        <p:blipFill>
          <a:blip r:embed="rId1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5400000">
            <a:off x="5555856" y="1970641"/>
            <a:ext cx="3780000" cy="2520000"/>
          </a:xfrm>
          <a:prstGeom prst="rect">
            <a:avLst/>
          </a:prstGeom>
        </p:spPr>
      </p:pic>
      <p:pic>
        <p:nvPicPr>
          <p:cNvPr id="23" name="Picture 22" descr="A close up of a logo&#10;&#10;Description automatically generated">
            <a:extLst>
              <a:ext uri="{FF2B5EF4-FFF2-40B4-BE49-F238E27FC236}">
                <a16:creationId xmlns:a16="http://schemas.microsoft.com/office/drawing/2014/main" id="{7A1F27F2-8931-4800-A308-3F5A5A246A3C}"/>
              </a:ext>
            </a:extLst>
          </p:cNvPr>
          <p:cNvPicPr>
            <a:picLocks noChangeAspect="1"/>
          </p:cNvPicPr>
          <p:nvPr/>
        </p:nvPicPr>
        <p:blipFill>
          <a:blip r:embed="rId1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5400000">
            <a:off x="6349428" y="1970641"/>
            <a:ext cx="3780000" cy="2520000"/>
          </a:xfrm>
          <a:prstGeom prst="rect">
            <a:avLst/>
          </a:prstGeom>
        </p:spPr>
      </p:pic>
      <p:pic>
        <p:nvPicPr>
          <p:cNvPr id="25" name="Picture 24" descr="A picture containing orange&#10;&#10;Description automatically generated">
            <a:extLst>
              <a:ext uri="{FF2B5EF4-FFF2-40B4-BE49-F238E27FC236}">
                <a16:creationId xmlns:a16="http://schemas.microsoft.com/office/drawing/2014/main" id="{A41FD325-93D4-49C9-815A-37E6FF6C7FA7}"/>
              </a:ext>
            </a:extLst>
          </p:cNvPr>
          <p:cNvPicPr>
            <a:picLocks noChangeAspect="1"/>
          </p:cNvPicPr>
          <p:nvPr/>
        </p:nvPicPr>
        <p:blipFill>
          <a:blip r:embed="rId1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5400000">
            <a:off x="7143000" y="1970641"/>
            <a:ext cx="3780000" cy="2520000"/>
          </a:xfrm>
          <a:prstGeom prst="rect">
            <a:avLst/>
          </a:prstGeom>
        </p:spPr>
      </p:pic>
      <p:pic>
        <p:nvPicPr>
          <p:cNvPr id="29" name="Picture 28" descr="A picture containing screenshot&#10;&#10;Description automatically generated">
            <a:extLst>
              <a:ext uri="{FF2B5EF4-FFF2-40B4-BE49-F238E27FC236}">
                <a16:creationId xmlns:a16="http://schemas.microsoft.com/office/drawing/2014/main" id="{C0D53CA0-25ED-4C30-8F01-3A1317BC1C7E}"/>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8361492" y="3952875"/>
            <a:ext cx="3584447" cy="2057400"/>
          </a:xfrm>
          <a:prstGeom prst="rect">
            <a:avLst/>
          </a:prstGeom>
        </p:spPr>
      </p:pic>
    </p:spTree>
    <p:extLst>
      <p:ext uri="{BB962C8B-B14F-4D97-AF65-F5344CB8AC3E}">
        <p14:creationId xmlns:p14="http://schemas.microsoft.com/office/powerpoint/2010/main" val="40125495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9" name="Picture 118" descr="A close up of a logo&#10;&#10;Description automatically generated">
            <a:extLst>
              <a:ext uri="{FF2B5EF4-FFF2-40B4-BE49-F238E27FC236}">
                <a16:creationId xmlns:a16="http://schemas.microsoft.com/office/drawing/2014/main" id="{3794E21B-92B6-4646-B4FE-5D4457D4B9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24424" y="5120641"/>
            <a:ext cx="8696331" cy="1123953"/>
          </a:xfrm>
          <a:prstGeom prst="rect">
            <a:avLst/>
          </a:prstGeom>
        </p:spPr>
      </p:pic>
      <p:sp>
        <p:nvSpPr>
          <p:cNvPr id="2" name="Title 1">
            <a:extLst>
              <a:ext uri="{FF2B5EF4-FFF2-40B4-BE49-F238E27FC236}">
                <a16:creationId xmlns:a16="http://schemas.microsoft.com/office/drawing/2014/main" id="{CCE57DC6-1F33-4B20-9EF5-3626FD7418DC}"/>
              </a:ext>
            </a:extLst>
          </p:cNvPr>
          <p:cNvSpPr>
            <a:spLocks noGrp="1"/>
          </p:cNvSpPr>
          <p:nvPr>
            <p:ph type="title"/>
          </p:nvPr>
        </p:nvSpPr>
        <p:spPr/>
        <p:txBody>
          <a:bodyPr/>
          <a:lstStyle/>
          <a:p>
            <a:r>
              <a:rPr lang="en-GB" dirty="0"/>
              <a:t>Sources of variation</a:t>
            </a:r>
          </a:p>
        </p:txBody>
      </p:sp>
      <p:pic>
        <p:nvPicPr>
          <p:cNvPr id="5" name="Content Placeholder 4" descr="A picture containing object, clock&#10;&#10;Description automatically generated">
            <a:extLst>
              <a:ext uri="{FF2B5EF4-FFF2-40B4-BE49-F238E27FC236}">
                <a16:creationId xmlns:a16="http://schemas.microsoft.com/office/drawing/2014/main" id="{DAF05A59-EA14-489F-91B3-72BE788B121F}"/>
              </a:ext>
            </a:extLst>
          </p:cNvPr>
          <p:cNvPicPr>
            <a:picLocks noGrp="1" noChangeAspect="1"/>
          </p:cNvPicPr>
          <p:nvPr>
            <p:ph idx="1"/>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5400000">
            <a:off x="-792720" y="1970641"/>
            <a:ext cx="3780000" cy="2520000"/>
          </a:xfrm>
        </p:spPr>
      </p:pic>
      <p:pic>
        <p:nvPicPr>
          <p:cNvPr id="7" name="Picture 6" descr="A close up of a logo&#10;&#10;Description automatically generated">
            <a:extLst>
              <a:ext uri="{FF2B5EF4-FFF2-40B4-BE49-F238E27FC236}">
                <a16:creationId xmlns:a16="http://schemas.microsoft.com/office/drawing/2014/main" id="{90A6E472-A6A3-47D3-AC24-75765434177A}"/>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5400000">
            <a:off x="852" y="1970641"/>
            <a:ext cx="3780000" cy="2520000"/>
          </a:xfrm>
          <a:prstGeom prst="rect">
            <a:avLst/>
          </a:prstGeom>
        </p:spPr>
      </p:pic>
      <p:pic>
        <p:nvPicPr>
          <p:cNvPr id="9" name="Picture 8" descr="A close up of a logo&#10;&#10;Description automatically generated">
            <a:extLst>
              <a:ext uri="{FF2B5EF4-FFF2-40B4-BE49-F238E27FC236}">
                <a16:creationId xmlns:a16="http://schemas.microsoft.com/office/drawing/2014/main" id="{BDBEB73E-DBBC-462F-9B6E-086075B23BD6}"/>
              </a:ext>
            </a:extLst>
          </p:cNvPr>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5400000">
            <a:off x="794424" y="1970641"/>
            <a:ext cx="3780000" cy="2520000"/>
          </a:xfrm>
          <a:prstGeom prst="rect">
            <a:avLst/>
          </a:prstGeom>
        </p:spPr>
      </p:pic>
      <p:pic>
        <p:nvPicPr>
          <p:cNvPr id="11" name="Picture 10" descr="A close up of a plant&#10;&#10;Description automatically generated">
            <a:extLst>
              <a:ext uri="{FF2B5EF4-FFF2-40B4-BE49-F238E27FC236}">
                <a16:creationId xmlns:a16="http://schemas.microsoft.com/office/drawing/2014/main" id="{CAE09C04-3FE1-4F17-AC32-F39805C0B001}"/>
              </a:ext>
            </a:extLst>
          </p:cNvPr>
          <p:cNvPicPr>
            <a:picLocks noChangeAspect="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5400000">
            <a:off x="1587996" y="1970641"/>
            <a:ext cx="3780000" cy="2520000"/>
          </a:xfrm>
          <a:prstGeom prst="rect">
            <a:avLst/>
          </a:prstGeom>
        </p:spPr>
      </p:pic>
      <p:pic>
        <p:nvPicPr>
          <p:cNvPr id="13" name="Picture 12" descr="A close up of a plant&#10;&#10;Description automatically generated">
            <a:extLst>
              <a:ext uri="{FF2B5EF4-FFF2-40B4-BE49-F238E27FC236}">
                <a16:creationId xmlns:a16="http://schemas.microsoft.com/office/drawing/2014/main" id="{7FAB8A24-6362-4F19-B81C-9B98E48FD0C1}"/>
              </a:ext>
            </a:extLst>
          </p:cNvPr>
          <p:cNvPicPr>
            <a:picLocks noChangeAspect="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5400000">
            <a:off x="2381568" y="1970641"/>
            <a:ext cx="3780000" cy="2520000"/>
          </a:xfrm>
          <a:prstGeom prst="rect">
            <a:avLst/>
          </a:prstGeom>
        </p:spPr>
      </p:pic>
      <p:pic>
        <p:nvPicPr>
          <p:cNvPr id="15" name="Picture 14" descr="A close up of a logo&#10;&#10;Description automatically generated">
            <a:extLst>
              <a:ext uri="{FF2B5EF4-FFF2-40B4-BE49-F238E27FC236}">
                <a16:creationId xmlns:a16="http://schemas.microsoft.com/office/drawing/2014/main" id="{0719E1B2-ACD5-4D13-A099-6EFDA1259243}"/>
              </a:ext>
            </a:extLst>
          </p:cNvPr>
          <p:cNvPicPr>
            <a:picLocks noChangeAspect="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5400000">
            <a:off x="3175140" y="1970641"/>
            <a:ext cx="3780000" cy="2520000"/>
          </a:xfrm>
          <a:prstGeom prst="rect">
            <a:avLst/>
          </a:prstGeom>
        </p:spPr>
      </p:pic>
      <p:pic>
        <p:nvPicPr>
          <p:cNvPr id="17" name="Picture 16" descr="A close up of a logo&#10;&#10;Description automatically generated">
            <a:extLst>
              <a:ext uri="{FF2B5EF4-FFF2-40B4-BE49-F238E27FC236}">
                <a16:creationId xmlns:a16="http://schemas.microsoft.com/office/drawing/2014/main" id="{876DB0F7-6380-4FD5-B535-4814574019F4}"/>
              </a:ext>
            </a:extLst>
          </p:cNvPr>
          <p:cNvPicPr>
            <a:picLocks noChangeAspect="1"/>
          </p:cNvPicPr>
          <p:nvPr/>
        </p:nvPicPr>
        <p:blipFill>
          <a:blip r:embed="rId10">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5400000">
            <a:off x="3968712" y="1970641"/>
            <a:ext cx="3780000" cy="2520000"/>
          </a:xfrm>
          <a:prstGeom prst="rect">
            <a:avLst/>
          </a:prstGeom>
        </p:spPr>
      </p:pic>
      <p:pic>
        <p:nvPicPr>
          <p:cNvPr id="19" name="Picture 18" descr="A close up of a logo&#10;&#10;Description automatically generated">
            <a:extLst>
              <a:ext uri="{FF2B5EF4-FFF2-40B4-BE49-F238E27FC236}">
                <a16:creationId xmlns:a16="http://schemas.microsoft.com/office/drawing/2014/main" id="{9EA30759-9E10-4EB0-81D6-FABF9D0AB19B}"/>
              </a:ext>
            </a:extLst>
          </p:cNvPr>
          <p:cNvPicPr>
            <a:picLocks noChangeAspect="1"/>
          </p:cNvPicPr>
          <p:nvPr/>
        </p:nvPicPr>
        <p:blipFill>
          <a:blip r:embed="rId11">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5400000">
            <a:off x="4762284" y="1970641"/>
            <a:ext cx="3780000" cy="2520000"/>
          </a:xfrm>
          <a:prstGeom prst="rect">
            <a:avLst/>
          </a:prstGeom>
        </p:spPr>
      </p:pic>
      <p:pic>
        <p:nvPicPr>
          <p:cNvPr id="21" name="Picture 20" descr="A close up of a logo&#10;&#10;Description automatically generated">
            <a:extLst>
              <a:ext uri="{FF2B5EF4-FFF2-40B4-BE49-F238E27FC236}">
                <a16:creationId xmlns:a16="http://schemas.microsoft.com/office/drawing/2014/main" id="{A702F6EF-BDBD-4F7E-B7C3-8FA5BD7E5212}"/>
              </a:ext>
            </a:extLst>
          </p:cNvPr>
          <p:cNvPicPr>
            <a:picLocks noChangeAspect="1"/>
          </p:cNvPicPr>
          <p:nvPr/>
        </p:nvPicPr>
        <p:blipFill>
          <a:blip r:embed="rId1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5400000">
            <a:off x="5555856" y="1970641"/>
            <a:ext cx="3780000" cy="2520000"/>
          </a:xfrm>
          <a:prstGeom prst="rect">
            <a:avLst/>
          </a:prstGeom>
        </p:spPr>
      </p:pic>
      <p:pic>
        <p:nvPicPr>
          <p:cNvPr id="23" name="Picture 22" descr="A close up of a logo&#10;&#10;Description automatically generated">
            <a:extLst>
              <a:ext uri="{FF2B5EF4-FFF2-40B4-BE49-F238E27FC236}">
                <a16:creationId xmlns:a16="http://schemas.microsoft.com/office/drawing/2014/main" id="{7A1F27F2-8931-4800-A308-3F5A5A246A3C}"/>
              </a:ext>
            </a:extLst>
          </p:cNvPr>
          <p:cNvPicPr>
            <a:picLocks noChangeAspect="1"/>
          </p:cNvPicPr>
          <p:nvPr/>
        </p:nvPicPr>
        <p:blipFill>
          <a:blip r:embed="rId1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5400000">
            <a:off x="6349428" y="1970641"/>
            <a:ext cx="3780000" cy="2520000"/>
          </a:xfrm>
          <a:prstGeom prst="rect">
            <a:avLst/>
          </a:prstGeom>
        </p:spPr>
      </p:pic>
      <p:pic>
        <p:nvPicPr>
          <p:cNvPr id="25" name="Picture 24" descr="A picture containing orange&#10;&#10;Description automatically generated">
            <a:extLst>
              <a:ext uri="{FF2B5EF4-FFF2-40B4-BE49-F238E27FC236}">
                <a16:creationId xmlns:a16="http://schemas.microsoft.com/office/drawing/2014/main" id="{A41FD325-93D4-49C9-815A-37E6FF6C7FA7}"/>
              </a:ext>
            </a:extLst>
          </p:cNvPr>
          <p:cNvPicPr>
            <a:picLocks noChangeAspect="1"/>
          </p:cNvPicPr>
          <p:nvPr/>
        </p:nvPicPr>
        <p:blipFill>
          <a:blip r:embed="rId1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5400000">
            <a:off x="7143000" y="1970641"/>
            <a:ext cx="3780000" cy="2520000"/>
          </a:xfrm>
          <a:prstGeom prst="rect">
            <a:avLst/>
          </a:prstGeom>
        </p:spPr>
      </p:pic>
      <p:pic>
        <p:nvPicPr>
          <p:cNvPr id="27" name="Picture 26" descr="A close up of a logo&#10;&#10;Description automatically generated">
            <a:extLst>
              <a:ext uri="{FF2B5EF4-FFF2-40B4-BE49-F238E27FC236}">
                <a16:creationId xmlns:a16="http://schemas.microsoft.com/office/drawing/2014/main" id="{DF7F21F8-9F6F-40A6-AF87-F98094CCFCDC}"/>
              </a:ext>
            </a:extLst>
          </p:cNvPr>
          <p:cNvPicPr>
            <a:picLocks noChangeAspect="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5400000">
            <a:off x="7936572" y="1970641"/>
            <a:ext cx="3780000" cy="2520000"/>
          </a:xfrm>
          <a:prstGeom prst="rect">
            <a:avLst/>
          </a:prstGeom>
        </p:spPr>
      </p:pic>
      <p:pic>
        <p:nvPicPr>
          <p:cNvPr id="4" name="Picture 3" descr="A close up of text on a black background&#10;&#10;Description automatically generated">
            <a:extLst>
              <a:ext uri="{FF2B5EF4-FFF2-40B4-BE49-F238E27FC236}">
                <a16:creationId xmlns:a16="http://schemas.microsoft.com/office/drawing/2014/main" id="{A31DACA2-ADBA-49AB-9302-94F912EBEAF7}"/>
              </a:ext>
            </a:extLst>
          </p:cNvPr>
          <p:cNvPicPr>
            <a:picLocks noChangeAspect="1"/>
          </p:cNvPicPr>
          <p:nvPr/>
        </p:nvPicPr>
        <p:blipFill rotWithShape="1">
          <a:blip r:embed="rId16">
            <a:extLst>
              <a:ext uri="{28A0092B-C50C-407E-A947-70E740481C1C}">
                <a14:useLocalDpi xmlns:a14="http://schemas.microsoft.com/office/drawing/2010/main" val="0"/>
              </a:ext>
            </a:extLst>
          </a:blip>
          <a:srcRect l="37213"/>
          <a:stretch/>
        </p:blipFill>
        <p:spPr>
          <a:xfrm>
            <a:off x="9262088" y="3745804"/>
            <a:ext cx="2629486" cy="2300097"/>
          </a:xfrm>
          <a:prstGeom prst="rect">
            <a:avLst/>
          </a:prstGeom>
        </p:spPr>
      </p:pic>
    </p:spTree>
    <p:extLst>
      <p:ext uri="{BB962C8B-B14F-4D97-AF65-F5344CB8AC3E}">
        <p14:creationId xmlns:p14="http://schemas.microsoft.com/office/powerpoint/2010/main" val="39230565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0" name="Picture 119" descr="A close up of a logo&#10;&#10;Description automatically generated">
            <a:extLst>
              <a:ext uri="{FF2B5EF4-FFF2-40B4-BE49-F238E27FC236}">
                <a16:creationId xmlns:a16="http://schemas.microsoft.com/office/drawing/2014/main" id="{A5DC2E77-39FE-4C55-8356-0D8B5F7C49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96669" y="5120641"/>
            <a:ext cx="8696331" cy="1123953"/>
          </a:xfrm>
          <a:prstGeom prst="rect">
            <a:avLst/>
          </a:prstGeom>
        </p:spPr>
      </p:pic>
      <p:sp>
        <p:nvSpPr>
          <p:cNvPr id="2" name="Title 1">
            <a:extLst>
              <a:ext uri="{FF2B5EF4-FFF2-40B4-BE49-F238E27FC236}">
                <a16:creationId xmlns:a16="http://schemas.microsoft.com/office/drawing/2014/main" id="{CCE57DC6-1F33-4B20-9EF5-3626FD7418DC}"/>
              </a:ext>
            </a:extLst>
          </p:cNvPr>
          <p:cNvSpPr>
            <a:spLocks noGrp="1"/>
          </p:cNvSpPr>
          <p:nvPr>
            <p:ph type="title"/>
          </p:nvPr>
        </p:nvSpPr>
        <p:spPr/>
        <p:txBody>
          <a:bodyPr/>
          <a:lstStyle/>
          <a:p>
            <a:r>
              <a:rPr lang="en-GB" dirty="0"/>
              <a:t>Sources of variation</a:t>
            </a:r>
          </a:p>
        </p:txBody>
      </p:sp>
      <p:pic>
        <p:nvPicPr>
          <p:cNvPr id="5" name="Content Placeholder 4" descr="A picture containing object, clock&#10;&#10;Description automatically generated">
            <a:extLst>
              <a:ext uri="{FF2B5EF4-FFF2-40B4-BE49-F238E27FC236}">
                <a16:creationId xmlns:a16="http://schemas.microsoft.com/office/drawing/2014/main" id="{DAF05A59-EA14-489F-91B3-72BE788B121F}"/>
              </a:ext>
            </a:extLst>
          </p:cNvPr>
          <p:cNvPicPr>
            <a:picLocks noGrp="1" noChangeAspect="1"/>
          </p:cNvPicPr>
          <p:nvPr>
            <p:ph idx="1"/>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5400000">
            <a:off x="-792720" y="1970641"/>
            <a:ext cx="3780000" cy="2520000"/>
          </a:xfrm>
        </p:spPr>
      </p:pic>
      <p:pic>
        <p:nvPicPr>
          <p:cNvPr id="7" name="Picture 6" descr="A close up of a logo&#10;&#10;Description automatically generated">
            <a:extLst>
              <a:ext uri="{FF2B5EF4-FFF2-40B4-BE49-F238E27FC236}">
                <a16:creationId xmlns:a16="http://schemas.microsoft.com/office/drawing/2014/main" id="{90A6E472-A6A3-47D3-AC24-75765434177A}"/>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5400000">
            <a:off x="852" y="1970641"/>
            <a:ext cx="3780000" cy="2520000"/>
          </a:xfrm>
          <a:prstGeom prst="rect">
            <a:avLst/>
          </a:prstGeom>
        </p:spPr>
      </p:pic>
      <p:pic>
        <p:nvPicPr>
          <p:cNvPr id="9" name="Picture 8" descr="A close up of a logo&#10;&#10;Description automatically generated">
            <a:extLst>
              <a:ext uri="{FF2B5EF4-FFF2-40B4-BE49-F238E27FC236}">
                <a16:creationId xmlns:a16="http://schemas.microsoft.com/office/drawing/2014/main" id="{BDBEB73E-DBBC-462F-9B6E-086075B23BD6}"/>
              </a:ext>
            </a:extLst>
          </p:cNvPr>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5400000">
            <a:off x="794424" y="1970641"/>
            <a:ext cx="3780000" cy="2520000"/>
          </a:xfrm>
          <a:prstGeom prst="rect">
            <a:avLst/>
          </a:prstGeom>
        </p:spPr>
      </p:pic>
      <p:pic>
        <p:nvPicPr>
          <p:cNvPr id="11" name="Picture 10" descr="A close up of a plant&#10;&#10;Description automatically generated">
            <a:extLst>
              <a:ext uri="{FF2B5EF4-FFF2-40B4-BE49-F238E27FC236}">
                <a16:creationId xmlns:a16="http://schemas.microsoft.com/office/drawing/2014/main" id="{CAE09C04-3FE1-4F17-AC32-F39805C0B001}"/>
              </a:ext>
            </a:extLst>
          </p:cNvPr>
          <p:cNvPicPr>
            <a:picLocks noChangeAspect="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5400000">
            <a:off x="1587996" y="1970641"/>
            <a:ext cx="3780000" cy="2520000"/>
          </a:xfrm>
          <a:prstGeom prst="rect">
            <a:avLst/>
          </a:prstGeom>
        </p:spPr>
      </p:pic>
      <p:pic>
        <p:nvPicPr>
          <p:cNvPr id="13" name="Picture 12" descr="A close up of a plant&#10;&#10;Description automatically generated">
            <a:extLst>
              <a:ext uri="{FF2B5EF4-FFF2-40B4-BE49-F238E27FC236}">
                <a16:creationId xmlns:a16="http://schemas.microsoft.com/office/drawing/2014/main" id="{7FAB8A24-6362-4F19-B81C-9B98E48FD0C1}"/>
              </a:ext>
            </a:extLst>
          </p:cNvPr>
          <p:cNvPicPr>
            <a:picLocks noChangeAspect="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5400000">
            <a:off x="2381568" y="1970641"/>
            <a:ext cx="3780000" cy="2520000"/>
          </a:xfrm>
          <a:prstGeom prst="rect">
            <a:avLst/>
          </a:prstGeom>
        </p:spPr>
      </p:pic>
      <p:pic>
        <p:nvPicPr>
          <p:cNvPr id="15" name="Picture 14" descr="A close up of a logo&#10;&#10;Description automatically generated">
            <a:extLst>
              <a:ext uri="{FF2B5EF4-FFF2-40B4-BE49-F238E27FC236}">
                <a16:creationId xmlns:a16="http://schemas.microsoft.com/office/drawing/2014/main" id="{0719E1B2-ACD5-4D13-A099-6EFDA1259243}"/>
              </a:ext>
            </a:extLst>
          </p:cNvPr>
          <p:cNvPicPr>
            <a:picLocks noChangeAspect="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5400000">
            <a:off x="3175140" y="1970641"/>
            <a:ext cx="3780000" cy="2520000"/>
          </a:xfrm>
          <a:prstGeom prst="rect">
            <a:avLst/>
          </a:prstGeom>
        </p:spPr>
      </p:pic>
      <p:pic>
        <p:nvPicPr>
          <p:cNvPr id="17" name="Picture 16" descr="A close up of a logo&#10;&#10;Description automatically generated">
            <a:extLst>
              <a:ext uri="{FF2B5EF4-FFF2-40B4-BE49-F238E27FC236}">
                <a16:creationId xmlns:a16="http://schemas.microsoft.com/office/drawing/2014/main" id="{876DB0F7-6380-4FD5-B535-4814574019F4}"/>
              </a:ext>
            </a:extLst>
          </p:cNvPr>
          <p:cNvPicPr>
            <a:picLocks noChangeAspect="1"/>
          </p:cNvPicPr>
          <p:nvPr/>
        </p:nvPicPr>
        <p:blipFill>
          <a:blip r:embed="rId10">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5400000">
            <a:off x="3968712" y="1970641"/>
            <a:ext cx="3780000" cy="2520000"/>
          </a:xfrm>
          <a:prstGeom prst="rect">
            <a:avLst/>
          </a:prstGeom>
        </p:spPr>
      </p:pic>
      <p:pic>
        <p:nvPicPr>
          <p:cNvPr id="19" name="Picture 18" descr="A close up of a logo&#10;&#10;Description automatically generated">
            <a:extLst>
              <a:ext uri="{FF2B5EF4-FFF2-40B4-BE49-F238E27FC236}">
                <a16:creationId xmlns:a16="http://schemas.microsoft.com/office/drawing/2014/main" id="{9EA30759-9E10-4EB0-81D6-FABF9D0AB19B}"/>
              </a:ext>
            </a:extLst>
          </p:cNvPr>
          <p:cNvPicPr>
            <a:picLocks noChangeAspect="1"/>
          </p:cNvPicPr>
          <p:nvPr/>
        </p:nvPicPr>
        <p:blipFill>
          <a:blip r:embed="rId11">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5400000">
            <a:off x="4762284" y="1970641"/>
            <a:ext cx="3780000" cy="2520000"/>
          </a:xfrm>
          <a:prstGeom prst="rect">
            <a:avLst/>
          </a:prstGeom>
        </p:spPr>
      </p:pic>
      <p:pic>
        <p:nvPicPr>
          <p:cNvPr id="21" name="Picture 20" descr="A close up of a logo&#10;&#10;Description automatically generated">
            <a:extLst>
              <a:ext uri="{FF2B5EF4-FFF2-40B4-BE49-F238E27FC236}">
                <a16:creationId xmlns:a16="http://schemas.microsoft.com/office/drawing/2014/main" id="{A702F6EF-BDBD-4F7E-B7C3-8FA5BD7E5212}"/>
              </a:ext>
            </a:extLst>
          </p:cNvPr>
          <p:cNvPicPr>
            <a:picLocks noChangeAspect="1"/>
          </p:cNvPicPr>
          <p:nvPr/>
        </p:nvPicPr>
        <p:blipFill>
          <a:blip r:embed="rId1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5400000">
            <a:off x="5555856" y="1970641"/>
            <a:ext cx="3780000" cy="2520000"/>
          </a:xfrm>
          <a:prstGeom prst="rect">
            <a:avLst/>
          </a:prstGeom>
        </p:spPr>
      </p:pic>
      <p:pic>
        <p:nvPicPr>
          <p:cNvPr id="23" name="Picture 22" descr="A close up of a logo&#10;&#10;Description automatically generated">
            <a:extLst>
              <a:ext uri="{FF2B5EF4-FFF2-40B4-BE49-F238E27FC236}">
                <a16:creationId xmlns:a16="http://schemas.microsoft.com/office/drawing/2014/main" id="{7A1F27F2-8931-4800-A308-3F5A5A246A3C}"/>
              </a:ext>
            </a:extLst>
          </p:cNvPr>
          <p:cNvPicPr>
            <a:picLocks noChangeAspect="1"/>
          </p:cNvPicPr>
          <p:nvPr/>
        </p:nvPicPr>
        <p:blipFill>
          <a:blip r:embed="rId1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5400000">
            <a:off x="6349428" y="1970641"/>
            <a:ext cx="3780000" cy="2520000"/>
          </a:xfrm>
          <a:prstGeom prst="rect">
            <a:avLst/>
          </a:prstGeom>
        </p:spPr>
      </p:pic>
      <p:pic>
        <p:nvPicPr>
          <p:cNvPr id="25" name="Picture 24" descr="A picture containing orange&#10;&#10;Description automatically generated">
            <a:extLst>
              <a:ext uri="{FF2B5EF4-FFF2-40B4-BE49-F238E27FC236}">
                <a16:creationId xmlns:a16="http://schemas.microsoft.com/office/drawing/2014/main" id="{A41FD325-93D4-49C9-815A-37E6FF6C7FA7}"/>
              </a:ext>
            </a:extLst>
          </p:cNvPr>
          <p:cNvPicPr>
            <a:picLocks noChangeAspect="1"/>
          </p:cNvPicPr>
          <p:nvPr/>
        </p:nvPicPr>
        <p:blipFill>
          <a:blip r:embed="rId1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5400000">
            <a:off x="7143000" y="1970641"/>
            <a:ext cx="3780000" cy="2520000"/>
          </a:xfrm>
          <a:prstGeom prst="rect">
            <a:avLst/>
          </a:prstGeom>
        </p:spPr>
      </p:pic>
      <p:pic>
        <p:nvPicPr>
          <p:cNvPr id="27" name="Picture 26" descr="A close up of a logo&#10;&#10;Description automatically generated">
            <a:extLst>
              <a:ext uri="{FF2B5EF4-FFF2-40B4-BE49-F238E27FC236}">
                <a16:creationId xmlns:a16="http://schemas.microsoft.com/office/drawing/2014/main" id="{DF7F21F8-9F6F-40A6-AF87-F98094CCFCDC}"/>
              </a:ext>
            </a:extLst>
          </p:cNvPr>
          <p:cNvPicPr>
            <a:picLocks noChangeAspect="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5400000">
            <a:off x="7936572" y="1970641"/>
            <a:ext cx="3780000" cy="2520000"/>
          </a:xfrm>
          <a:prstGeom prst="rect">
            <a:avLst/>
          </a:prstGeom>
        </p:spPr>
      </p:pic>
      <p:pic>
        <p:nvPicPr>
          <p:cNvPr id="29" name="Picture 28" descr="A picture containing game&#10;&#10;Description automatically generated">
            <a:extLst>
              <a:ext uri="{FF2B5EF4-FFF2-40B4-BE49-F238E27FC236}">
                <a16:creationId xmlns:a16="http://schemas.microsoft.com/office/drawing/2014/main" id="{9C9CDB56-A6B7-44AB-AC0D-42A535D24469}"/>
              </a:ext>
            </a:extLst>
          </p:cNvPr>
          <p:cNvPicPr>
            <a:picLocks noChangeAspect="1"/>
          </p:cNvPicPr>
          <p:nvPr/>
        </p:nvPicPr>
        <p:blipFill>
          <a:blip r:embed="rId1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5400000">
            <a:off x="8730147" y="1970641"/>
            <a:ext cx="3780000" cy="2520000"/>
          </a:xfrm>
          <a:prstGeom prst="rect">
            <a:avLst/>
          </a:prstGeom>
        </p:spPr>
      </p:pic>
      <p:pic>
        <p:nvPicPr>
          <p:cNvPr id="123" name="Picture 122" descr="A close up of a map&#10;&#10;Description automatically generated">
            <a:extLst>
              <a:ext uri="{FF2B5EF4-FFF2-40B4-BE49-F238E27FC236}">
                <a16:creationId xmlns:a16="http://schemas.microsoft.com/office/drawing/2014/main" id="{98329DBF-97A4-48E5-97FB-6C3AD262E8D8}"/>
              </a:ext>
            </a:extLst>
          </p:cNvPr>
          <p:cNvPicPr>
            <a:picLocks noChangeAspect="1"/>
          </p:cNvPicPr>
          <p:nvPr/>
        </p:nvPicPr>
        <p:blipFill rotWithShape="1">
          <a:blip r:embed="rId17">
            <a:clrChange>
              <a:clrFrom>
                <a:srgbClr val="FFFFFF"/>
              </a:clrFrom>
              <a:clrTo>
                <a:srgbClr val="FFFFFF">
                  <a:alpha val="0"/>
                </a:srgbClr>
              </a:clrTo>
            </a:clrChange>
            <a:extLst>
              <a:ext uri="{28A0092B-C50C-407E-A947-70E740481C1C}">
                <a14:useLocalDpi xmlns:a14="http://schemas.microsoft.com/office/drawing/2010/main" val="0"/>
              </a:ext>
            </a:extLst>
          </a:blip>
          <a:srcRect l="49725" t="7931" r="2246" b="38947"/>
          <a:stretch/>
        </p:blipFill>
        <p:spPr>
          <a:xfrm>
            <a:off x="9482540" y="4391025"/>
            <a:ext cx="2414492" cy="1627445"/>
          </a:xfrm>
          <a:prstGeom prst="rect">
            <a:avLst/>
          </a:prstGeom>
        </p:spPr>
      </p:pic>
    </p:spTree>
    <p:extLst>
      <p:ext uri="{BB962C8B-B14F-4D97-AF65-F5344CB8AC3E}">
        <p14:creationId xmlns:p14="http://schemas.microsoft.com/office/powerpoint/2010/main" val="27896235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E57DC6-1F33-4B20-9EF5-3626FD7418DC}"/>
              </a:ext>
            </a:extLst>
          </p:cNvPr>
          <p:cNvSpPr>
            <a:spLocks noGrp="1"/>
          </p:cNvSpPr>
          <p:nvPr>
            <p:ph type="title"/>
          </p:nvPr>
        </p:nvSpPr>
        <p:spPr/>
        <p:txBody>
          <a:bodyPr/>
          <a:lstStyle/>
          <a:p>
            <a:r>
              <a:rPr lang="en-GB" dirty="0"/>
              <a:t>Sources of variation</a:t>
            </a:r>
          </a:p>
        </p:txBody>
      </p:sp>
      <p:pic>
        <p:nvPicPr>
          <p:cNvPr id="5" name="Content Placeholder 4" descr="A picture containing object, clock&#10;&#10;Description automatically generated">
            <a:extLst>
              <a:ext uri="{FF2B5EF4-FFF2-40B4-BE49-F238E27FC236}">
                <a16:creationId xmlns:a16="http://schemas.microsoft.com/office/drawing/2014/main" id="{DAF05A59-EA14-489F-91B3-72BE788B121F}"/>
              </a:ext>
            </a:extLst>
          </p:cNvPr>
          <p:cNvPicPr>
            <a:picLocks noGrp="1" noChangeAspect="1"/>
          </p:cNvPicPr>
          <p:nvPr>
            <p:ph idx="1"/>
          </p:nvPr>
        </p:nvPicPr>
        <p:blipFill>
          <a:blip r:embed="rId3">
            <a:clrChange>
              <a:clrFrom>
                <a:srgbClr val="FFFFFF"/>
              </a:clrFrom>
              <a:clrTo>
                <a:srgbClr val="FFFFFF">
                  <a:alpha val="0"/>
                </a:srgbClr>
              </a:clrTo>
            </a:clrChange>
            <a:grayscl/>
            <a:extLst>
              <a:ext uri="{28A0092B-C50C-407E-A947-70E740481C1C}">
                <a14:useLocalDpi xmlns:a14="http://schemas.microsoft.com/office/drawing/2010/main" val="0"/>
              </a:ext>
            </a:extLst>
          </a:blip>
          <a:stretch>
            <a:fillRect/>
          </a:stretch>
        </p:blipFill>
        <p:spPr>
          <a:xfrm rot="5400000">
            <a:off x="-792720" y="1970641"/>
            <a:ext cx="3780000" cy="2520000"/>
          </a:xfrm>
        </p:spPr>
      </p:pic>
      <p:pic>
        <p:nvPicPr>
          <p:cNvPr id="7" name="Picture 6" descr="A close up of a logo&#10;&#10;Description automatically generated">
            <a:extLst>
              <a:ext uri="{FF2B5EF4-FFF2-40B4-BE49-F238E27FC236}">
                <a16:creationId xmlns:a16="http://schemas.microsoft.com/office/drawing/2014/main" id="{90A6E472-A6A3-47D3-AC24-75765434177A}"/>
              </a:ext>
            </a:extLst>
          </p:cNvPr>
          <p:cNvPicPr>
            <a:picLocks noChangeAspect="1"/>
          </p:cNvPicPr>
          <p:nvPr/>
        </p:nvPicPr>
        <p:blipFill>
          <a:blip r:embed="rId4">
            <a:clrChange>
              <a:clrFrom>
                <a:srgbClr val="FFFFFF"/>
              </a:clrFrom>
              <a:clrTo>
                <a:srgbClr val="FFFFFF">
                  <a:alpha val="0"/>
                </a:srgbClr>
              </a:clrTo>
            </a:clrChange>
            <a:grayscl/>
            <a:extLst>
              <a:ext uri="{28A0092B-C50C-407E-A947-70E740481C1C}">
                <a14:useLocalDpi xmlns:a14="http://schemas.microsoft.com/office/drawing/2010/main" val="0"/>
              </a:ext>
            </a:extLst>
          </a:blip>
          <a:stretch>
            <a:fillRect/>
          </a:stretch>
        </p:blipFill>
        <p:spPr>
          <a:xfrm rot="5400000">
            <a:off x="852" y="1970641"/>
            <a:ext cx="3780000" cy="2520000"/>
          </a:xfrm>
          <a:prstGeom prst="rect">
            <a:avLst/>
          </a:prstGeom>
        </p:spPr>
      </p:pic>
      <p:pic>
        <p:nvPicPr>
          <p:cNvPr id="9" name="Picture 8" descr="A close up of a logo&#10;&#10;Description automatically generated">
            <a:extLst>
              <a:ext uri="{FF2B5EF4-FFF2-40B4-BE49-F238E27FC236}">
                <a16:creationId xmlns:a16="http://schemas.microsoft.com/office/drawing/2014/main" id="{BDBEB73E-DBBC-462F-9B6E-086075B23BD6}"/>
              </a:ext>
            </a:extLst>
          </p:cNvPr>
          <p:cNvPicPr>
            <a:picLocks noChangeAspect="1"/>
          </p:cNvPicPr>
          <p:nvPr/>
        </p:nvPicPr>
        <p:blipFill>
          <a:blip r:embed="rId5">
            <a:clrChange>
              <a:clrFrom>
                <a:srgbClr val="FFFFFF"/>
              </a:clrFrom>
              <a:clrTo>
                <a:srgbClr val="FFFFFF">
                  <a:alpha val="0"/>
                </a:srgbClr>
              </a:clrTo>
            </a:clrChange>
            <a:grayscl/>
            <a:extLst>
              <a:ext uri="{28A0092B-C50C-407E-A947-70E740481C1C}">
                <a14:useLocalDpi xmlns:a14="http://schemas.microsoft.com/office/drawing/2010/main" val="0"/>
              </a:ext>
            </a:extLst>
          </a:blip>
          <a:stretch>
            <a:fillRect/>
          </a:stretch>
        </p:blipFill>
        <p:spPr>
          <a:xfrm rot="5400000">
            <a:off x="794424" y="1970641"/>
            <a:ext cx="3780000" cy="2520000"/>
          </a:xfrm>
          <a:prstGeom prst="rect">
            <a:avLst/>
          </a:prstGeom>
        </p:spPr>
      </p:pic>
      <p:pic>
        <p:nvPicPr>
          <p:cNvPr id="11" name="Picture 10" descr="A close up of a plant&#10;&#10;Description automatically generated">
            <a:extLst>
              <a:ext uri="{FF2B5EF4-FFF2-40B4-BE49-F238E27FC236}">
                <a16:creationId xmlns:a16="http://schemas.microsoft.com/office/drawing/2014/main" id="{CAE09C04-3FE1-4F17-AC32-F39805C0B001}"/>
              </a:ext>
            </a:extLst>
          </p:cNvPr>
          <p:cNvPicPr>
            <a:picLocks noChangeAspect="1"/>
          </p:cNvPicPr>
          <p:nvPr/>
        </p:nvPicPr>
        <p:blipFill>
          <a:blip r:embed="rId6">
            <a:clrChange>
              <a:clrFrom>
                <a:srgbClr val="FFFFFF"/>
              </a:clrFrom>
              <a:clrTo>
                <a:srgbClr val="FFFFFF">
                  <a:alpha val="0"/>
                </a:srgbClr>
              </a:clrTo>
            </a:clrChange>
            <a:grayscl/>
            <a:extLst>
              <a:ext uri="{28A0092B-C50C-407E-A947-70E740481C1C}">
                <a14:useLocalDpi xmlns:a14="http://schemas.microsoft.com/office/drawing/2010/main" val="0"/>
              </a:ext>
            </a:extLst>
          </a:blip>
          <a:stretch>
            <a:fillRect/>
          </a:stretch>
        </p:blipFill>
        <p:spPr>
          <a:xfrm rot="5400000">
            <a:off x="1587996" y="1970641"/>
            <a:ext cx="3780000" cy="2520000"/>
          </a:xfrm>
          <a:prstGeom prst="rect">
            <a:avLst/>
          </a:prstGeom>
        </p:spPr>
      </p:pic>
      <p:pic>
        <p:nvPicPr>
          <p:cNvPr id="13" name="Picture 12" descr="A close up of a plant&#10;&#10;Description automatically generated">
            <a:extLst>
              <a:ext uri="{FF2B5EF4-FFF2-40B4-BE49-F238E27FC236}">
                <a16:creationId xmlns:a16="http://schemas.microsoft.com/office/drawing/2014/main" id="{7FAB8A24-6362-4F19-B81C-9B98E48FD0C1}"/>
              </a:ext>
            </a:extLst>
          </p:cNvPr>
          <p:cNvPicPr>
            <a:picLocks noChangeAspect="1"/>
          </p:cNvPicPr>
          <p:nvPr/>
        </p:nvPicPr>
        <p:blipFill>
          <a:blip r:embed="rId7">
            <a:clrChange>
              <a:clrFrom>
                <a:srgbClr val="FFFFFF"/>
              </a:clrFrom>
              <a:clrTo>
                <a:srgbClr val="FFFFFF">
                  <a:alpha val="0"/>
                </a:srgbClr>
              </a:clrTo>
            </a:clrChange>
            <a:grayscl/>
            <a:extLst>
              <a:ext uri="{28A0092B-C50C-407E-A947-70E740481C1C}">
                <a14:useLocalDpi xmlns:a14="http://schemas.microsoft.com/office/drawing/2010/main" val="0"/>
              </a:ext>
            </a:extLst>
          </a:blip>
          <a:stretch>
            <a:fillRect/>
          </a:stretch>
        </p:blipFill>
        <p:spPr>
          <a:xfrm rot="5400000">
            <a:off x="2381568" y="1970641"/>
            <a:ext cx="3780000" cy="2520000"/>
          </a:xfrm>
          <a:prstGeom prst="rect">
            <a:avLst/>
          </a:prstGeom>
        </p:spPr>
      </p:pic>
      <p:pic>
        <p:nvPicPr>
          <p:cNvPr id="15" name="Picture 14" descr="A close up of a logo&#10;&#10;Description automatically generated">
            <a:extLst>
              <a:ext uri="{FF2B5EF4-FFF2-40B4-BE49-F238E27FC236}">
                <a16:creationId xmlns:a16="http://schemas.microsoft.com/office/drawing/2014/main" id="{0719E1B2-ACD5-4D13-A099-6EFDA1259243}"/>
              </a:ext>
            </a:extLst>
          </p:cNvPr>
          <p:cNvPicPr>
            <a:picLocks noChangeAspect="1"/>
          </p:cNvPicPr>
          <p:nvPr/>
        </p:nvPicPr>
        <p:blipFill>
          <a:blip r:embed="rId8">
            <a:clrChange>
              <a:clrFrom>
                <a:srgbClr val="FFFFFF"/>
              </a:clrFrom>
              <a:clrTo>
                <a:srgbClr val="FFFFFF">
                  <a:alpha val="0"/>
                </a:srgbClr>
              </a:clrTo>
            </a:clrChange>
            <a:grayscl/>
            <a:extLst>
              <a:ext uri="{28A0092B-C50C-407E-A947-70E740481C1C}">
                <a14:useLocalDpi xmlns:a14="http://schemas.microsoft.com/office/drawing/2010/main" val="0"/>
              </a:ext>
            </a:extLst>
          </a:blip>
          <a:stretch>
            <a:fillRect/>
          </a:stretch>
        </p:blipFill>
        <p:spPr>
          <a:xfrm rot="5400000">
            <a:off x="3175140" y="1970641"/>
            <a:ext cx="3780000" cy="2520000"/>
          </a:xfrm>
          <a:prstGeom prst="rect">
            <a:avLst/>
          </a:prstGeom>
        </p:spPr>
      </p:pic>
      <p:pic>
        <p:nvPicPr>
          <p:cNvPr id="17" name="Picture 16" descr="A close up of a logo&#10;&#10;Description automatically generated">
            <a:extLst>
              <a:ext uri="{FF2B5EF4-FFF2-40B4-BE49-F238E27FC236}">
                <a16:creationId xmlns:a16="http://schemas.microsoft.com/office/drawing/2014/main" id="{876DB0F7-6380-4FD5-B535-4814574019F4}"/>
              </a:ext>
            </a:extLst>
          </p:cNvPr>
          <p:cNvPicPr>
            <a:picLocks noChangeAspect="1"/>
          </p:cNvPicPr>
          <p:nvPr/>
        </p:nvPicPr>
        <p:blipFill>
          <a:blip r:embed="rId9">
            <a:clrChange>
              <a:clrFrom>
                <a:srgbClr val="FFFFFF"/>
              </a:clrFrom>
              <a:clrTo>
                <a:srgbClr val="FFFFFF">
                  <a:alpha val="0"/>
                </a:srgbClr>
              </a:clrTo>
            </a:clrChange>
            <a:grayscl/>
            <a:extLst>
              <a:ext uri="{28A0092B-C50C-407E-A947-70E740481C1C}">
                <a14:useLocalDpi xmlns:a14="http://schemas.microsoft.com/office/drawing/2010/main" val="0"/>
              </a:ext>
            </a:extLst>
          </a:blip>
          <a:stretch>
            <a:fillRect/>
          </a:stretch>
        </p:blipFill>
        <p:spPr>
          <a:xfrm rot="5400000">
            <a:off x="3968712" y="1970641"/>
            <a:ext cx="3780000" cy="2520000"/>
          </a:xfrm>
          <a:prstGeom prst="rect">
            <a:avLst/>
          </a:prstGeom>
        </p:spPr>
      </p:pic>
      <p:pic>
        <p:nvPicPr>
          <p:cNvPr id="19" name="Picture 18" descr="A close up of a logo&#10;&#10;Description automatically generated">
            <a:extLst>
              <a:ext uri="{FF2B5EF4-FFF2-40B4-BE49-F238E27FC236}">
                <a16:creationId xmlns:a16="http://schemas.microsoft.com/office/drawing/2014/main" id="{9EA30759-9E10-4EB0-81D6-FABF9D0AB19B}"/>
              </a:ext>
            </a:extLst>
          </p:cNvPr>
          <p:cNvPicPr>
            <a:picLocks noChangeAspect="1"/>
          </p:cNvPicPr>
          <p:nvPr/>
        </p:nvPicPr>
        <p:blipFill>
          <a:blip r:embed="rId10">
            <a:clrChange>
              <a:clrFrom>
                <a:srgbClr val="FFFFFF"/>
              </a:clrFrom>
              <a:clrTo>
                <a:srgbClr val="FFFFFF">
                  <a:alpha val="0"/>
                </a:srgbClr>
              </a:clrTo>
            </a:clrChange>
            <a:grayscl/>
            <a:extLst>
              <a:ext uri="{28A0092B-C50C-407E-A947-70E740481C1C}">
                <a14:useLocalDpi xmlns:a14="http://schemas.microsoft.com/office/drawing/2010/main" val="0"/>
              </a:ext>
            </a:extLst>
          </a:blip>
          <a:stretch>
            <a:fillRect/>
          </a:stretch>
        </p:blipFill>
        <p:spPr>
          <a:xfrm rot="5400000">
            <a:off x="4762284" y="1970641"/>
            <a:ext cx="3780000" cy="2520000"/>
          </a:xfrm>
          <a:prstGeom prst="rect">
            <a:avLst/>
          </a:prstGeom>
        </p:spPr>
      </p:pic>
      <p:pic>
        <p:nvPicPr>
          <p:cNvPr id="21" name="Picture 20" descr="A close up of a logo&#10;&#10;Description automatically generated">
            <a:extLst>
              <a:ext uri="{FF2B5EF4-FFF2-40B4-BE49-F238E27FC236}">
                <a16:creationId xmlns:a16="http://schemas.microsoft.com/office/drawing/2014/main" id="{A702F6EF-BDBD-4F7E-B7C3-8FA5BD7E5212}"/>
              </a:ext>
            </a:extLst>
          </p:cNvPr>
          <p:cNvPicPr>
            <a:picLocks noChangeAspect="1"/>
          </p:cNvPicPr>
          <p:nvPr/>
        </p:nvPicPr>
        <p:blipFill>
          <a:blip r:embed="rId11">
            <a:clrChange>
              <a:clrFrom>
                <a:srgbClr val="FFFFFF"/>
              </a:clrFrom>
              <a:clrTo>
                <a:srgbClr val="FFFFFF">
                  <a:alpha val="0"/>
                </a:srgbClr>
              </a:clrTo>
            </a:clrChange>
            <a:grayscl/>
            <a:extLst>
              <a:ext uri="{28A0092B-C50C-407E-A947-70E740481C1C}">
                <a14:useLocalDpi xmlns:a14="http://schemas.microsoft.com/office/drawing/2010/main" val="0"/>
              </a:ext>
            </a:extLst>
          </a:blip>
          <a:stretch>
            <a:fillRect/>
          </a:stretch>
        </p:blipFill>
        <p:spPr>
          <a:xfrm rot="5400000">
            <a:off x="5555856" y="1970641"/>
            <a:ext cx="3780000" cy="2520000"/>
          </a:xfrm>
          <a:prstGeom prst="rect">
            <a:avLst/>
          </a:prstGeom>
        </p:spPr>
      </p:pic>
      <p:pic>
        <p:nvPicPr>
          <p:cNvPr id="23" name="Picture 22" descr="A close up of a logo&#10;&#10;Description automatically generated">
            <a:extLst>
              <a:ext uri="{FF2B5EF4-FFF2-40B4-BE49-F238E27FC236}">
                <a16:creationId xmlns:a16="http://schemas.microsoft.com/office/drawing/2014/main" id="{7A1F27F2-8931-4800-A308-3F5A5A246A3C}"/>
              </a:ext>
            </a:extLst>
          </p:cNvPr>
          <p:cNvPicPr>
            <a:picLocks noChangeAspect="1"/>
          </p:cNvPicPr>
          <p:nvPr/>
        </p:nvPicPr>
        <p:blipFill>
          <a:blip r:embed="rId12">
            <a:clrChange>
              <a:clrFrom>
                <a:srgbClr val="FFFFFF"/>
              </a:clrFrom>
              <a:clrTo>
                <a:srgbClr val="FFFFFF">
                  <a:alpha val="0"/>
                </a:srgbClr>
              </a:clrTo>
            </a:clrChange>
            <a:grayscl/>
            <a:extLst>
              <a:ext uri="{28A0092B-C50C-407E-A947-70E740481C1C}">
                <a14:useLocalDpi xmlns:a14="http://schemas.microsoft.com/office/drawing/2010/main" val="0"/>
              </a:ext>
            </a:extLst>
          </a:blip>
          <a:stretch>
            <a:fillRect/>
          </a:stretch>
        </p:blipFill>
        <p:spPr>
          <a:xfrm rot="5400000">
            <a:off x="6349428" y="1970641"/>
            <a:ext cx="3780000" cy="2520000"/>
          </a:xfrm>
          <a:prstGeom prst="rect">
            <a:avLst/>
          </a:prstGeom>
        </p:spPr>
      </p:pic>
      <p:pic>
        <p:nvPicPr>
          <p:cNvPr id="25" name="Picture 24" descr="A picture containing orange&#10;&#10;Description automatically generated">
            <a:extLst>
              <a:ext uri="{FF2B5EF4-FFF2-40B4-BE49-F238E27FC236}">
                <a16:creationId xmlns:a16="http://schemas.microsoft.com/office/drawing/2014/main" id="{A41FD325-93D4-49C9-815A-37E6FF6C7FA7}"/>
              </a:ext>
            </a:extLst>
          </p:cNvPr>
          <p:cNvPicPr>
            <a:picLocks noChangeAspect="1"/>
          </p:cNvPicPr>
          <p:nvPr/>
        </p:nvPicPr>
        <p:blipFill>
          <a:blip r:embed="rId13">
            <a:clrChange>
              <a:clrFrom>
                <a:srgbClr val="FFFFFF"/>
              </a:clrFrom>
              <a:clrTo>
                <a:srgbClr val="FFFFFF">
                  <a:alpha val="0"/>
                </a:srgbClr>
              </a:clrTo>
            </a:clrChange>
            <a:grayscl/>
            <a:extLst>
              <a:ext uri="{28A0092B-C50C-407E-A947-70E740481C1C}">
                <a14:useLocalDpi xmlns:a14="http://schemas.microsoft.com/office/drawing/2010/main" val="0"/>
              </a:ext>
            </a:extLst>
          </a:blip>
          <a:stretch>
            <a:fillRect/>
          </a:stretch>
        </p:blipFill>
        <p:spPr>
          <a:xfrm rot="5400000">
            <a:off x="7143000" y="1970641"/>
            <a:ext cx="3780000" cy="2520000"/>
          </a:xfrm>
          <a:prstGeom prst="rect">
            <a:avLst/>
          </a:prstGeom>
        </p:spPr>
      </p:pic>
      <p:pic>
        <p:nvPicPr>
          <p:cNvPr id="108" name="Picture 107" descr="A close up of a logo&#10;&#10;Description automatically generated">
            <a:extLst>
              <a:ext uri="{FF2B5EF4-FFF2-40B4-BE49-F238E27FC236}">
                <a16:creationId xmlns:a16="http://schemas.microsoft.com/office/drawing/2014/main" id="{3EB523AA-745E-4933-9159-25FDC4218C8C}"/>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424424" y="5120641"/>
            <a:ext cx="8696331" cy="1123953"/>
          </a:xfrm>
          <a:prstGeom prst="rect">
            <a:avLst/>
          </a:prstGeom>
        </p:spPr>
      </p:pic>
      <p:pic>
        <p:nvPicPr>
          <p:cNvPr id="109" name="Picture 108" descr="A picture containing plant&#10;&#10;Description automatically generated">
            <a:extLst>
              <a:ext uri="{FF2B5EF4-FFF2-40B4-BE49-F238E27FC236}">
                <a16:creationId xmlns:a16="http://schemas.microsoft.com/office/drawing/2014/main" id="{B1E4D047-28AB-4B41-B5EA-025EB136F372}"/>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424424" y="5120641"/>
            <a:ext cx="8696331" cy="1123953"/>
          </a:xfrm>
          <a:prstGeom prst="rect">
            <a:avLst/>
          </a:prstGeom>
        </p:spPr>
      </p:pic>
      <p:pic>
        <p:nvPicPr>
          <p:cNvPr id="110" name="Picture 109" descr="A close up of a logo&#10;&#10;Description automatically generated">
            <a:extLst>
              <a:ext uri="{FF2B5EF4-FFF2-40B4-BE49-F238E27FC236}">
                <a16:creationId xmlns:a16="http://schemas.microsoft.com/office/drawing/2014/main" id="{F43A9805-9ACA-47EC-918D-E96787609775}"/>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424424" y="5120641"/>
            <a:ext cx="8696331" cy="1123953"/>
          </a:xfrm>
          <a:prstGeom prst="rect">
            <a:avLst/>
          </a:prstGeom>
        </p:spPr>
      </p:pic>
      <p:pic>
        <p:nvPicPr>
          <p:cNvPr id="111" name="Picture 110" descr="A close up of a logo&#10;&#10;Description automatically generated">
            <a:extLst>
              <a:ext uri="{FF2B5EF4-FFF2-40B4-BE49-F238E27FC236}">
                <a16:creationId xmlns:a16="http://schemas.microsoft.com/office/drawing/2014/main" id="{7887A77F-83A6-4AF9-B699-4726ACC96F3A}"/>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424424" y="5120641"/>
            <a:ext cx="8696331" cy="1123953"/>
          </a:xfrm>
          <a:prstGeom prst="rect">
            <a:avLst/>
          </a:prstGeom>
        </p:spPr>
      </p:pic>
      <p:pic>
        <p:nvPicPr>
          <p:cNvPr id="112" name="Picture 111">
            <a:extLst>
              <a:ext uri="{FF2B5EF4-FFF2-40B4-BE49-F238E27FC236}">
                <a16:creationId xmlns:a16="http://schemas.microsoft.com/office/drawing/2014/main" id="{80B45E63-DE21-41F4-A91D-274BCE5B98E5}"/>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424424" y="5120641"/>
            <a:ext cx="8696331" cy="1123953"/>
          </a:xfrm>
          <a:prstGeom prst="rect">
            <a:avLst/>
          </a:prstGeom>
        </p:spPr>
      </p:pic>
      <p:pic>
        <p:nvPicPr>
          <p:cNvPr id="113" name="Picture 112" descr="A close up of a logo&#10;&#10;Description automatically generated">
            <a:extLst>
              <a:ext uri="{FF2B5EF4-FFF2-40B4-BE49-F238E27FC236}">
                <a16:creationId xmlns:a16="http://schemas.microsoft.com/office/drawing/2014/main" id="{D0B1087E-011D-4AD9-89B4-475754F9B51D}"/>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424424" y="5120641"/>
            <a:ext cx="8696331" cy="1123953"/>
          </a:xfrm>
          <a:prstGeom prst="rect">
            <a:avLst/>
          </a:prstGeom>
        </p:spPr>
      </p:pic>
      <p:pic>
        <p:nvPicPr>
          <p:cNvPr id="114" name="Picture 113" descr="A close up of a logo&#10;&#10;Description automatically generated">
            <a:extLst>
              <a:ext uri="{FF2B5EF4-FFF2-40B4-BE49-F238E27FC236}">
                <a16:creationId xmlns:a16="http://schemas.microsoft.com/office/drawing/2014/main" id="{13046F8E-0813-4E01-93C6-87B5A5B1A5E9}"/>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1424424" y="5120641"/>
            <a:ext cx="8696331" cy="1123953"/>
          </a:xfrm>
          <a:prstGeom prst="rect">
            <a:avLst/>
          </a:prstGeom>
        </p:spPr>
      </p:pic>
      <p:pic>
        <p:nvPicPr>
          <p:cNvPr id="115" name="Picture 114" descr="A close up of a logo&#10;&#10;Description automatically generated">
            <a:extLst>
              <a:ext uri="{FF2B5EF4-FFF2-40B4-BE49-F238E27FC236}">
                <a16:creationId xmlns:a16="http://schemas.microsoft.com/office/drawing/2014/main" id="{CDBC4282-77FA-4303-AAE9-561BF6223FD6}"/>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1424424" y="5120641"/>
            <a:ext cx="8696331" cy="1123953"/>
          </a:xfrm>
          <a:prstGeom prst="rect">
            <a:avLst/>
          </a:prstGeom>
        </p:spPr>
      </p:pic>
      <p:pic>
        <p:nvPicPr>
          <p:cNvPr id="116" name="Picture 115" descr="A close up of a logo&#10;&#10;Description automatically generated">
            <a:extLst>
              <a:ext uri="{FF2B5EF4-FFF2-40B4-BE49-F238E27FC236}">
                <a16:creationId xmlns:a16="http://schemas.microsoft.com/office/drawing/2014/main" id="{A77839FC-AED3-496B-90F1-A44805B33055}"/>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1424424" y="5120641"/>
            <a:ext cx="8696331" cy="1123953"/>
          </a:xfrm>
          <a:prstGeom prst="rect">
            <a:avLst/>
          </a:prstGeom>
        </p:spPr>
      </p:pic>
      <p:pic>
        <p:nvPicPr>
          <p:cNvPr id="117" name="Picture 116" descr="A close up of a logo&#10;&#10;Description automatically generated">
            <a:extLst>
              <a:ext uri="{FF2B5EF4-FFF2-40B4-BE49-F238E27FC236}">
                <a16:creationId xmlns:a16="http://schemas.microsoft.com/office/drawing/2014/main" id="{F652F0B2-A674-485F-9EB5-DCC41E01DB27}"/>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1424424" y="5120641"/>
            <a:ext cx="8696331" cy="1123953"/>
          </a:xfrm>
          <a:prstGeom prst="rect">
            <a:avLst/>
          </a:prstGeom>
        </p:spPr>
      </p:pic>
      <p:pic>
        <p:nvPicPr>
          <p:cNvPr id="29" name="Picture 28" descr="A picture containing game&#10;&#10;Description automatically generated">
            <a:extLst>
              <a:ext uri="{FF2B5EF4-FFF2-40B4-BE49-F238E27FC236}">
                <a16:creationId xmlns:a16="http://schemas.microsoft.com/office/drawing/2014/main" id="{9C9CDB56-A6B7-44AB-AC0D-42A535D24469}"/>
              </a:ext>
            </a:extLst>
          </p:cNvPr>
          <p:cNvPicPr>
            <a:picLocks noChangeAspect="1"/>
          </p:cNvPicPr>
          <p:nvPr/>
        </p:nvPicPr>
        <p:blipFill>
          <a:blip r:embed="rId24">
            <a:clrChange>
              <a:clrFrom>
                <a:srgbClr val="FFFFFF"/>
              </a:clrFrom>
              <a:clrTo>
                <a:srgbClr val="FFFFFF">
                  <a:alpha val="0"/>
                </a:srgbClr>
              </a:clrTo>
            </a:clrChange>
            <a:duotone>
              <a:prstClr val="black"/>
              <a:schemeClr val="accent2">
                <a:tint val="45000"/>
                <a:satMod val="400000"/>
              </a:schemeClr>
            </a:duotone>
            <a:extLst>
              <a:ext uri="{BEBA8EAE-BF5A-486C-A8C5-ECC9F3942E4B}">
                <a14:imgProps xmlns:a14="http://schemas.microsoft.com/office/drawing/2010/main">
                  <a14:imgLayer r:embed="rId25">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212778" y="3946366"/>
            <a:ext cx="3780000" cy="2520000"/>
          </a:xfrm>
          <a:prstGeom prst="rect">
            <a:avLst/>
          </a:prstGeom>
        </p:spPr>
      </p:pic>
      <p:sp>
        <p:nvSpPr>
          <p:cNvPr id="30" name="TextBox 29">
            <a:extLst>
              <a:ext uri="{FF2B5EF4-FFF2-40B4-BE49-F238E27FC236}">
                <a16:creationId xmlns:a16="http://schemas.microsoft.com/office/drawing/2014/main" id="{F75836F2-F62A-4B22-956F-AC4CA1B6818E}"/>
              </a:ext>
            </a:extLst>
          </p:cNvPr>
          <p:cNvSpPr txBox="1"/>
          <p:nvPr/>
        </p:nvSpPr>
        <p:spPr>
          <a:xfrm>
            <a:off x="2942460" y="5101860"/>
            <a:ext cx="1090039" cy="830997"/>
          </a:xfrm>
          <a:prstGeom prst="rect">
            <a:avLst/>
          </a:prstGeom>
          <a:noFill/>
        </p:spPr>
        <p:txBody>
          <a:bodyPr wrap="square" rtlCol="0">
            <a:spAutoFit/>
          </a:bodyPr>
          <a:lstStyle/>
          <a:p>
            <a:pPr algn="ctr"/>
            <a:r>
              <a:rPr lang="el-GR" sz="2400" dirty="0">
                <a:latin typeface="Calibri" panose="020F0502020204030204" pitchFamily="34" charset="0"/>
                <a:cs typeface="Calibri" panose="020F0502020204030204" pitchFamily="34" charset="0"/>
              </a:rPr>
              <a:t>μ</a:t>
            </a:r>
            <a:r>
              <a:rPr lang="en-GB" sz="2400" dirty="0">
                <a:latin typeface="Calibri" panose="020F0502020204030204" pitchFamily="34" charset="0"/>
                <a:cs typeface="Calibri" panose="020F0502020204030204" pitchFamily="34" charset="0"/>
              </a:rPr>
              <a:t>=0.23</a:t>
            </a:r>
          </a:p>
          <a:p>
            <a:pPr algn="ctr"/>
            <a:r>
              <a:rPr lang="en-GB" sz="2400" dirty="0">
                <a:latin typeface="Calibri" panose="020F0502020204030204" pitchFamily="34" charset="0"/>
                <a:cs typeface="Calibri" panose="020F0502020204030204" pitchFamily="34" charset="0"/>
              </a:rPr>
              <a:t>±0.05</a:t>
            </a:r>
            <a:endParaRPr lang="en-GB" sz="2400" dirty="0"/>
          </a:p>
        </p:txBody>
      </p:sp>
      <p:sp>
        <p:nvSpPr>
          <p:cNvPr id="6" name="Oval 5">
            <a:extLst>
              <a:ext uri="{FF2B5EF4-FFF2-40B4-BE49-F238E27FC236}">
                <a16:creationId xmlns:a16="http://schemas.microsoft.com/office/drawing/2014/main" id="{E19BD8FC-E6CC-4780-A17F-861E933BDC59}"/>
              </a:ext>
            </a:extLst>
          </p:cNvPr>
          <p:cNvSpPr/>
          <p:nvPr/>
        </p:nvSpPr>
        <p:spPr>
          <a:xfrm>
            <a:off x="209550" y="457200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Oval 33">
            <a:extLst>
              <a:ext uri="{FF2B5EF4-FFF2-40B4-BE49-F238E27FC236}">
                <a16:creationId xmlns:a16="http://schemas.microsoft.com/office/drawing/2014/main" id="{AD56AA3F-8731-4737-A20D-2CB4A20DDF38}"/>
              </a:ext>
            </a:extLst>
          </p:cNvPr>
          <p:cNvSpPr/>
          <p:nvPr/>
        </p:nvSpPr>
        <p:spPr>
          <a:xfrm>
            <a:off x="990600" y="306705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Oval 34">
            <a:extLst>
              <a:ext uri="{FF2B5EF4-FFF2-40B4-BE49-F238E27FC236}">
                <a16:creationId xmlns:a16="http://schemas.microsoft.com/office/drawing/2014/main" id="{E4FA2338-1D3B-493D-B565-C08072CB820A}"/>
              </a:ext>
            </a:extLst>
          </p:cNvPr>
          <p:cNvSpPr/>
          <p:nvPr/>
        </p:nvSpPr>
        <p:spPr>
          <a:xfrm>
            <a:off x="1794225" y="3192541"/>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Oval 35">
            <a:extLst>
              <a:ext uri="{FF2B5EF4-FFF2-40B4-BE49-F238E27FC236}">
                <a16:creationId xmlns:a16="http://schemas.microsoft.com/office/drawing/2014/main" id="{FAB469DB-CACE-4383-80FE-1685C406D310}"/>
              </a:ext>
            </a:extLst>
          </p:cNvPr>
          <p:cNvSpPr/>
          <p:nvPr/>
        </p:nvSpPr>
        <p:spPr>
          <a:xfrm>
            <a:off x="2591743" y="3968513"/>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Oval 36">
            <a:extLst>
              <a:ext uri="{FF2B5EF4-FFF2-40B4-BE49-F238E27FC236}">
                <a16:creationId xmlns:a16="http://schemas.microsoft.com/office/drawing/2014/main" id="{268E6D69-F21E-4D53-9AAF-5F9A35889835}"/>
              </a:ext>
            </a:extLst>
          </p:cNvPr>
          <p:cNvSpPr/>
          <p:nvPr/>
        </p:nvSpPr>
        <p:spPr>
          <a:xfrm>
            <a:off x="3385315" y="358926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Oval 37">
            <a:extLst>
              <a:ext uri="{FF2B5EF4-FFF2-40B4-BE49-F238E27FC236}">
                <a16:creationId xmlns:a16="http://schemas.microsoft.com/office/drawing/2014/main" id="{C4F49079-2349-4080-B9AA-E51454CA9338}"/>
              </a:ext>
            </a:extLst>
          </p:cNvPr>
          <p:cNvSpPr/>
          <p:nvPr/>
        </p:nvSpPr>
        <p:spPr>
          <a:xfrm>
            <a:off x="4163826" y="3192541"/>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Oval 38">
            <a:extLst>
              <a:ext uri="{FF2B5EF4-FFF2-40B4-BE49-F238E27FC236}">
                <a16:creationId xmlns:a16="http://schemas.microsoft.com/office/drawing/2014/main" id="{5B11793D-5D25-4B2E-9700-936414BD9ECB}"/>
              </a:ext>
            </a:extLst>
          </p:cNvPr>
          <p:cNvSpPr/>
          <p:nvPr/>
        </p:nvSpPr>
        <p:spPr>
          <a:xfrm>
            <a:off x="4950840" y="2990850"/>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Oval 39">
            <a:extLst>
              <a:ext uri="{FF2B5EF4-FFF2-40B4-BE49-F238E27FC236}">
                <a16:creationId xmlns:a16="http://schemas.microsoft.com/office/drawing/2014/main" id="{E551D5F1-65AC-4B98-B7B9-457439F19014}"/>
              </a:ext>
            </a:extLst>
          </p:cNvPr>
          <p:cNvSpPr/>
          <p:nvPr/>
        </p:nvSpPr>
        <p:spPr>
          <a:xfrm>
            <a:off x="5766031" y="2607151"/>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Oval 40">
            <a:extLst>
              <a:ext uri="{FF2B5EF4-FFF2-40B4-BE49-F238E27FC236}">
                <a16:creationId xmlns:a16="http://schemas.microsoft.com/office/drawing/2014/main" id="{BE043622-E0C1-43FE-A4AF-6D1CCCD21CB6}"/>
              </a:ext>
            </a:extLst>
          </p:cNvPr>
          <p:cNvSpPr/>
          <p:nvPr/>
        </p:nvSpPr>
        <p:spPr>
          <a:xfrm>
            <a:off x="6543848" y="3362325"/>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Oval 41">
            <a:extLst>
              <a:ext uri="{FF2B5EF4-FFF2-40B4-BE49-F238E27FC236}">
                <a16:creationId xmlns:a16="http://schemas.microsoft.com/office/drawing/2014/main" id="{2887EE35-DCA4-4114-B0A1-8EF882D31EDC}"/>
              </a:ext>
            </a:extLst>
          </p:cNvPr>
          <p:cNvSpPr/>
          <p:nvPr/>
        </p:nvSpPr>
        <p:spPr>
          <a:xfrm>
            <a:off x="7356470" y="2803763"/>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Oval 42">
            <a:extLst>
              <a:ext uri="{FF2B5EF4-FFF2-40B4-BE49-F238E27FC236}">
                <a16:creationId xmlns:a16="http://schemas.microsoft.com/office/drawing/2014/main" id="{7BF387BC-8281-4FD2-8BE9-EB9233114115}"/>
              </a:ext>
            </a:extLst>
          </p:cNvPr>
          <p:cNvSpPr/>
          <p:nvPr/>
        </p:nvSpPr>
        <p:spPr>
          <a:xfrm>
            <a:off x="8125127" y="2803763"/>
            <a:ext cx="76200" cy="76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a:extLst>
              <a:ext uri="{FF2B5EF4-FFF2-40B4-BE49-F238E27FC236}">
                <a16:creationId xmlns:a16="http://schemas.microsoft.com/office/drawing/2014/main" id="{9B0EB65B-3E4F-4FBF-844F-31080290A647}"/>
              </a:ext>
            </a:extLst>
          </p:cNvPr>
          <p:cNvSpPr txBox="1"/>
          <p:nvPr/>
        </p:nvSpPr>
        <p:spPr>
          <a:xfrm>
            <a:off x="6620048" y="5274787"/>
            <a:ext cx="3661708" cy="646331"/>
          </a:xfrm>
          <a:prstGeom prst="rect">
            <a:avLst/>
          </a:prstGeom>
          <a:noFill/>
        </p:spPr>
        <p:txBody>
          <a:bodyPr wrap="none" rtlCol="0">
            <a:spAutoFit/>
          </a:bodyPr>
          <a:lstStyle/>
          <a:p>
            <a:r>
              <a:rPr lang="en-GB" dirty="0"/>
              <a:t>The distribution of the population of </a:t>
            </a:r>
          </a:p>
          <a:p>
            <a:r>
              <a:rPr lang="en-GB" dirty="0"/>
              <a:t>possible valid measurements</a:t>
            </a:r>
          </a:p>
        </p:txBody>
      </p:sp>
      <p:sp>
        <p:nvSpPr>
          <p:cNvPr id="10" name="TextBox 9">
            <a:extLst>
              <a:ext uri="{FF2B5EF4-FFF2-40B4-BE49-F238E27FC236}">
                <a16:creationId xmlns:a16="http://schemas.microsoft.com/office/drawing/2014/main" id="{3A1C9B62-41B0-4353-97A7-F51D98C4B75E}"/>
              </a:ext>
            </a:extLst>
          </p:cNvPr>
          <p:cNvSpPr txBox="1"/>
          <p:nvPr/>
        </p:nvSpPr>
        <p:spPr>
          <a:xfrm>
            <a:off x="990600" y="4682176"/>
            <a:ext cx="3025828" cy="369332"/>
          </a:xfrm>
          <a:prstGeom prst="rect">
            <a:avLst/>
          </a:prstGeom>
          <a:noFill/>
        </p:spPr>
        <p:txBody>
          <a:bodyPr wrap="none" rtlCol="0">
            <a:spAutoFit/>
          </a:bodyPr>
          <a:lstStyle/>
          <a:p>
            <a:r>
              <a:rPr lang="en-GB" dirty="0"/>
              <a:t>The distribution of our sample</a:t>
            </a:r>
          </a:p>
        </p:txBody>
      </p:sp>
      <p:cxnSp>
        <p:nvCxnSpPr>
          <p:cNvPr id="14" name="Straight Connector 13">
            <a:extLst>
              <a:ext uri="{FF2B5EF4-FFF2-40B4-BE49-F238E27FC236}">
                <a16:creationId xmlns:a16="http://schemas.microsoft.com/office/drawing/2014/main" id="{03E9BFF1-E0C1-4501-AB40-2D5B5F4E6BED}"/>
              </a:ext>
            </a:extLst>
          </p:cNvPr>
          <p:cNvCxnSpPr>
            <a:cxnSpLocks/>
          </p:cNvCxnSpPr>
          <p:nvPr/>
        </p:nvCxnSpPr>
        <p:spPr>
          <a:xfrm>
            <a:off x="3916045" y="5025470"/>
            <a:ext cx="221457" cy="222805"/>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2C240E8E-996B-4123-A360-556B1567F51B}"/>
              </a:ext>
            </a:extLst>
          </p:cNvPr>
          <p:cNvCxnSpPr/>
          <p:nvPr/>
        </p:nvCxnSpPr>
        <p:spPr>
          <a:xfrm flipH="1">
            <a:off x="5992778" y="5617292"/>
            <a:ext cx="627270" cy="128109"/>
          </a:xfrm>
          <a:prstGeom prst="line">
            <a:avLst/>
          </a:prstGeom>
        </p:spPr>
        <p:style>
          <a:lnRef idx="1">
            <a:schemeClr val="accent1"/>
          </a:lnRef>
          <a:fillRef idx="0">
            <a:schemeClr val="accent1"/>
          </a:fillRef>
          <a:effectRef idx="0">
            <a:schemeClr val="accent1"/>
          </a:effectRef>
          <a:fontRef idx="minor">
            <a:schemeClr val="tx1"/>
          </a:fontRef>
        </p:style>
      </p:cxnSp>
      <p:pic>
        <p:nvPicPr>
          <p:cNvPr id="52" name="Picture 51" descr="A close up of a logo&#10;&#10;Description automatically generated">
            <a:extLst>
              <a:ext uri="{FF2B5EF4-FFF2-40B4-BE49-F238E27FC236}">
                <a16:creationId xmlns:a16="http://schemas.microsoft.com/office/drawing/2014/main" id="{C43082AA-C07F-4B3A-90DD-4AE5D8A73C24}"/>
              </a:ext>
            </a:extLst>
          </p:cNvPr>
          <p:cNvPicPr>
            <a:picLocks noChangeAspect="1"/>
          </p:cNvPicPr>
          <p:nvPr/>
        </p:nvPicPr>
        <p:blipFill>
          <a:blip r:embed="rId2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5400000">
            <a:off x="7936572" y="1970641"/>
            <a:ext cx="3780000" cy="2520000"/>
          </a:xfrm>
          <a:prstGeom prst="rect">
            <a:avLst/>
          </a:prstGeom>
        </p:spPr>
      </p:pic>
      <p:pic>
        <p:nvPicPr>
          <p:cNvPr id="53" name="Picture 52" descr="A picture containing game&#10;&#10;Description automatically generated">
            <a:extLst>
              <a:ext uri="{FF2B5EF4-FFF2-40B4-BE49-F238E27FC236}">
                <a16:creationId xmlns:a16="http://schemas.microsoft.com/office/drawing/2014/main" id="{0BDD8279-63CA-4FC0-BDA8-93B11EEA26BA}"/>
              </a:ext>
            </a:extLst>
          </p:cNvPr>
          <p:cNvPicPr>
            <a:picLocks noChangeAspect="1"/>
          </p:cNvPicPr>
          <p:nvPr/>
        </p:nvPicPr>
        <p:blipFill>
          <a:blip r:embed="rId2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5400000">
            <a:off x="8730147" y="1970641"/>
            <a:ext cx="3780000" cy="2520000"/>
          </a:xfrm>
          <a:prstGeom prst="rect">
            <a:avLst/>
          </a:prstGeom>
        </p:spPr>
      </p:pic>
      <p:sp>
        <p:nvSpPr>
          <p:cNvPr id="44" name="Oval 43">
            <a:extLst>
              <a:ext uri="{FF2B5EF4-FFF2-40B4-BE49-F238E27FC236}">
                <a16:creationId xmlns:a16="http://schemas.microsoft.com/office/drawing/2014/main" id="{95433AC2-4A26-42D9-B745-6F328413F188}"/>
              </a:ext>
            </a:extLst>
          </p:cNvPr>
          <p:cNvSpPr/>
          <p:nvPr/>
        </p:nvSpPr>
        <p:spPr>
          <a:xfrm>
            <a:off x="220025" y="4572000"/>
            <a:ext cx="76200" cy="76200"/>
          </a:xfrm>
          <a:prstGeom prst="ellipse">
            <a:avLst/>
          </a:prstGeom>
          <a:solidFill>
            <a:srgbClr val="FBB862"/>
          </a:solidFill>
          <a:ln>
            <a:solidFill>
              <a:srgbClr val="E35E4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Oval 44">
            <a:extLst>
              <a:ext uri="{FF2B5EF4-FFF2-40B4-BE49-F238E27FC236}">
                <a16:creationId xmlns:a16="http://schemas.microsoft.com/office/drawing/2014/main" id="{E3DC6E01-CCF3-4E5C-845F-3D59F72928F0}"/>
              </a:ext>
            </a:extLst>
          </p:cNvPr>
          <p:cNvSpPr/>
          <p:nvPr/>
        </p:nvSpPr>
        <p:spPr>
          <a:xfrm>
            <a:off x="988041" y="3067050"/>
            <a:ext cx="76200" cy="76200"/>
          </a:xfrm>
          <a:prstGeom prst="ellipse">
            <a:avLst/>
          </a:prstGeom>
          <a:solidFill>
            <a:srgbClr val="FBB862"/>
          </a:solidFill>
          <a:ln>
            <a:solidFill>
              <a:srgbClr val="E35E4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Oval 45">
            <a:extLst>
              <a:ext uri="{FF2B5EF4-FFF2-40B4-BE49-F238E27FC236}">
                <a16:creationId xmlns:a16="http://schemas.microsoft.com/office/drawing/2014/main" id="{E5225C27-8CDB-4312-997C-F40C95DD6AA7}"/>
              </a:ext>
            </a:extLst>
          </p:cNvPr>
          <p:cNvSpPr/>
          <p:nvPr/>
        </p:nvSpPr>
        <p:spPr>
          <a:xfrm>
            <a:off x="1809729" y="3197158"/>
            <a:ext cx="76200" cy="76200"/>
          </a:xfrm>
          <a:prstGeom prst="ellipse">
            <a:avLst/>
          </a:prstGeom>
          <a:solidFill>
            <a:srgbClr val="FBB862"/>
          </a:solidFill>
          <a:ln>
            <a:solidFill>
              <a:srgbClr val="E35E4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Oval 46">
            <a:extLst>
              <a:ext uri="{FF2B5EF4-FFF2-40B4-BE49-F238E27FC236}">
                <a16:creationId xmlns:a16="http://schemas.microsoft.com/office/drawing/2014/main" id="{50A4FD3C-D3CF-4658-AB87-FAEAFCB47C98}"/>
              </a:ext>
            </a:extLst>
          </p:cNvPr>
          <p:cNvSpPr/>
          <p:nvPr/>
        </p:nvSpPr>
        <p:spPr>
          <a:xfrm>
            <a:off x="2599515" y="3981091"/>
            <a:ext cx="76200" cy="76200"/>
          </a:xfrm>
          <a:prstGeom prst="ellipse">
            <a:avLst/>
          </a:prstGeom>
          <a:solidFill>
            <a:srgbClr val="FBB862"/>
          </a:solidFill>
          <a:ln>
            <a:solidFill>
              <a:srgbClr val="E35E4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Oval 47">
            <a:extLst>
              <a:ext uri="{FF2B5EF4-FFF2-40B4-BE49-F238E27FC236}">
                <a16:creationId xmlns:a16="http://schemas.microsoft.com/office/drawing/2014/main" id="{F54C9A2F-4C09-4A04-A1B7-F40559C9833F}"/>
              </a:ext>
            </a:extLst>
          </p:cNvPr>
          <p:cNvSpPr/>
          <p:nvPr/>
        </p:nvSpPr>
        <p:spPr>
          <a:xfrm>
            <a:off x="3381769" y="3580250"/>
            <a:ext cx="76200" cy="76200"/>
          </a:xfrm>
          <a:prstGeom prst="ellipse">
            <a:avLst/>
          </a:prstGeom>
          <a:solidFill>
            <a:srgbClr val="FBB862"/>
          </a:solidFill>
          <a:ln>
            <a:solidFill>
              <a:srgbClr val="E35E4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Oval 48">
            <a:extLst>
              <a:ext uri="{FF2B5EF4-FFF2-40B4-BE49-F238E27FC236}">
                <a16:creationId xmlns:a16="http://schemas.microsoft.com/office/drawing/2014/main" id="{C77C34E3-4CFC-425C-8AC1-3177A3073363}"/>
              </a:ext>
            </a:extLst>
          </p:cNvPr>
          <p:cNvSpPr/>
          <p:nvPr/>
        </p:nvSpPr>
        <p:spPr>
          <a:xfrm>
            <a:off x="4148559" y="2939427"/>
            <a:ext cx="76200" cy="76200"/>
          </a:xfrm>
          <a:prstGeom prst="ellipse">
            <a:avLst/>
          </a:prstGeom>
          <a:solidFill>
            <a:srgbClr val="FBB862"/>
          </a:solidFill>
          <a:ln>
            <a:solidFill>
              <a:srgbClr val="E35E4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Oval 49">
            <a:extLst>
              <a:ext uri="{FF2B5EF4-FFF2-40B4-BE49-F238E27FC236}">
                <a16:creationId xmlns:a16="http://schemas.microsoft.com/office/drawing/2014/main" id="{97FBE086-CF39-4870-8895-CF7803EB8C10}"/>
              </a:ext>
            </a:extLst>
          </p:cNvPr>
          <p:cNvSpPr/>
          <p:nvPr/>
        </p:nvSpPr>
        <p:spPr>
          <a:xfrm>
            <a:off x="4950839" y="2990850"/>
            <a:ext cx="76200" cy="76200"/>
          </a:xfrm>
          <a:prstGeom prst="ellipse">
            <a:avLst/>
          </a:prstGeom>
          <a:solidFill>
            <a:srgbClr val="FBB862"/>
          </a:solidFill>
          <a:ln>
            <a:solidFill>
              <a:srgbClr val="E35E4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Oval 50">
            <a:extLst>
              <a:ext uri="{FF2B5EF4-FFF2-40B4-BE49-F238E27FC236}">
                <a16:creationId xmlns:a16="http://schemas.microsoft.com/office/drawing/2014/main" id="{371BF533-D1FA-4F69-AC37-D2A44090F969}"/>
              </a:ext>
            </a:extLst>
          </p:cNvPr>
          <p:cNvSpPr/>
          <p:nvPr/>
        </p:nvSpPr>
        <p:spPr>
          <a:xfrm>
            <a:off x="5766031" y="2606121"/>
            <a:ext cx="76200" cy="76200"/>
          </a:xfrm>
          <a:prstGeom prst="ellipse">
            <a:avLst/>
          </a:prstGeom>
          <a:solidFill>
            <a:srgbClr val="FBB862"/>
          </a:solidFill>
          <a:ln>
            <a:solidFill>
              <a:srgbClr val="E35E4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4" name="Oval 53">
            <a:extLst>
              <a:ext uri="{FF2B5EF4-FFF2-40B4-BE49-F238E27FC236}">
                <a16:creationId xmlns:a16="http://schemas.microsoft.com/office/drawing/2014/main" id="{0DD5EA49-B3EA-44DA-975D-25B92EDB164C}"/>
              </a:ext>
            </a:extLst>
          </p:cNvPr>
          <p:cNvSpPr/>
          <p:nvPr/>
        </p:nvSpPr>
        <p:spPr>
          <a:xfrm>
            <a:off x="6543848" y="3362325"/>
            <a:ext cx="76200" cy="76200"/>
          </a:xfrm>
          <a:prstGeom prst="ellipse">
            <a:avLst/>
          </a:prstGeom>
          <a:solidFill>
            <a:srgbClr val="FBB862"/>
          </a:solidFill>
          <a:ln>
            <a:solidFill>
              <a:srgbClr val="E35E4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5" name="Oval 54">
            <a:extLst>
              <a:ext uri="{FF2B5EF4-FFF2-40B4-BE49-F238E27FC236}">
                <a16:creationId xmlns:a16="http://schemas.microsoft.com/office/drawing/2014/main" id="{7F10A8AB-F908-462B-81FE-7AAB92547BD2}"/>
              </a:ext>
            </a:extLst>
          </p:cNvPr>
          <p:cNvSpPr/>
          <p:nvPr/>
        </p:nvSpPr>
        <p:spPr>
          <a:xfrm>
            <a:off x="7356470" y="3051336"/>
            <a:ext cx="76200" cy="76200"/>
          </a:xfrm>
          <a:prstGeom prst="ellipse">
            <a:avLst/>
          </a:prstGeom>
          <a:solidFill>
            <a:srgbClr val="FBB862"/>
          </a:solidFill>
          <a:ln>
            <a:solidFill>
              <a:srgbClr val="E35E4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6" name="Oval 55">
            <a:extLst>
              <a:ext uri="{FF2B5EF4-FFF2-40B4-BE49-F238E27FC236}">
                <a16:creationId xmlns:a16="http://schemas.microsoft.com/office/drawing/2014/main" id="{28184DF0-0090-487C-B221-408438291845}"/>
              </a:ext>
            </a:extLst>
          </p:cNvPr>
          <p:cNvSpPr/>
          <p:nvPr/>
        </p:nvSpPr>
        <p:spPr>
          <a:xfrm>
            <a:off x="8142889" y="3059816"/>
            <a:ext cx="76200" cy="76200"/>
          </a:xfrm>
          <a:prstGeom prst="ellipse">
            <a:avLst/>
          </a:prstGeom>
          <a:solidFill>
            <a:srgbClr val="FBB862"/>
          </a:solidFill>
          <a:ln>
            <a:solidFill>
              <a:srgbClr val="E35E4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57" name="Picture 56" descr="A picture containing game&#10;&#10;Description automatically generated">
            <a:extLst>
              <a:ext uri="{FF2B5EF4-FFF2-40B4-BE49-F238E27FC236}">
                <a16:creationId xmlns:a16="http://schemas.microsoft.com/office/drawing/2014/main" id="{AE4D09B4-B33E-4CA0-8B92-D997BC3EF60A}"/>
              </a:ext>
            </a:extLst>
          </p:cNvPr>
          <p:cNvPicPr>
            <a:picLocks noChangeAspect="1"/>
          </p:cNvPicPr>
          <p:nvPr/>
        </p:nvPicPr>
        <p:blipFill>
          <a:blip r:embed="rId28">
            <a:clrChange>
              <a:clrFrom>
                <a:srgbClr val="FFFFFF"/>
              </a:clrFrom>
              <a:clrTo>
                <a:srgbClr val="FFFFFF">
                  <a:alpha val="0"/>
                </a:srgbClr>
              </a:clrTo>
            </a:clrChange>
            <a:extLst>
              <a:ext uri="{BEBA8EAE-BF5A-486C-A8C5-ECC9F3942E4B}">
                <a14:imgProps xmlns:a14="http://schemas.microsoft.com/office/drawing/2010/main">
                  <a14:imgLayer r:embed="rId25">
                    <a14:imgEffect>
                      <a14:saturation sat="40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1801515" y="3956921"/>
            <a:ext cx="6671439" cy="2520000"/>
          </a:xfrm>
          <a:prstGeom prst="rect">
            <a:avLst/>
          </a:prstGeom>
        </p:spPr>
      </p:pic>
    </p:spTree>
    <p:extLst>
      <p:ext uri="{BB962C8B-B14F-4D97-AF65-F5344CB8AC3E}">
        <p14:creationId xmlns:p14="http://schemas.microsoft.com/office/powerpoint/2010/main" val="3533718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5" grpId="0" animBg="1"/>
      <p:bldP spid="46" grpId="0" animBg="1"/>
      <p:bldP spid="47" grpId="0" animBg="1"/>
      <p:bldP spid="48" grpId="0" animBg="1"/>
      <p:bldP spid="49" grpId="0" animBg="1"/>
      <p:bldP spid="50" grpId="0" animBg="1"/>
      <p:bldP spid="51" grpId="0" animBg="1"/>
      <p:bldP spid="54" grpId="0" animBg="1"/>
      <p:bldP spid="55" grpId="0" animBg="1"/>
      <p:bldP spid="56"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E57DC6-1F33-4B20-9EF5-3626FD7418DC}"/>
              </a:ext>
            </a:extLst>
          </p:cNvPr>
          <p:cNvSpPr>
            <a:spLocks noGrp="1"/>
          </p:cNvSpPr>
          <p:nvPr>
            <p:ph type="title"/>
          </p:nvPr>
        </p:nvSpPr>
        <p:spPr/>
        <p:txBody>
          <a:bodyPr/>
          <a:lstStyle/>
          <a:p>
            <a:r>
              <a:rPr lang="en-GB" dirty="0"/>
              <a:t>Why we do this</a:t>
            </a:r>
          </a:p>
        </p:txBody>
      </p:sp>
      <p:pic>
        <p:nvPicPr>
          <p:cNvPr id="27" name="Picture 26" descr="A close up of a logo&#10;&#10;Description automatically generated">
            <a:extLst>
              <a:ext uri="{FF2B5EF4-FFF2-40B4-BE49-F238E27FC236}">
                <a16:creationId xmlns:a16="http://schemas.microsoft.com/office/drawing/2014/main" id="{DF7F21F8-9F6F-40A6-AF87-F98094CCFCDC}"/>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897650" y="2610166"/>
            <a:ext cx="3780000" cy="2520000"/>
          </a:xfrm>
          <a:prstGeom prst="rect">
            <a:avLst/>
          </a:prstGeom>
        </p:spPr>
      </p:pic>
      <p:pic>
        <p:nvPicPr>
          <p:cNvPr id="29" name="Picture 28" descr="A picture containing game&#10;&#10;Description automatically generated">
            <a:extLst>
              <a:ext uri="{FF2B5EF4-FFF2-40B4-BE49-F238E27FC236}">
                <a16:creationId xmlns:a16="http://schemas.microsoft.com/office/drawing/2014/main" id="{9C9CDB56-A6B7-44AB-AC0D-42A535D24469}"/>
              </a:ext>
            </a:extLst>
          </p:cNvPr>
          <p:cNvPicPr>
            <a:picLocks noChangeAspect="1"/>
          </p:cNvPicPr>
          <p:nvPr/>
        </p:nvPicPr>
        <p:blipFill>
          <a:blip r:embed="rId4">
            <a:clrChange>
              <a:clrFrom>
                <a:srgbClr val="FFFFFF"/>
              </a:clrFrom>
              <a:clrTo>
                <a:srgbClr val="FFFFFF">
                  <a:alpha val="0"/>
                </a:srgbClr>
              </a:clrTo>
            </a:clrChange>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7129125" y="2610166"/>
            <a:ext cx="3780000" cy="2520000"/>
          </a:xfrm>
          <a:prstGeom prst="rect">
            <a:avLst/>
          </a:prstGeom>
        </p:spPr>
      </p:pic>
      <p:pic>
        <p:nvPicPr>
          <p:cNvPr id="119" name="Picture 118" descr="A close up of a logo&#10;&#10;Description automatically generated">
            <a:extLst>
              <a:ext uri="{FF2B5EF4-FFF2-40B4-BE49-F238E27FC236}">
                <a16:creationId xmlns:a16="http://schemas.microsoft.com/office/drawing/2014/main" id="{3794E21B-92B6-4646-B4FE-5D4457D4B9B2}"/>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45362" y="3796666"/>
            <a:ext cx="8696331" cy="1123953"/>
          </a:xfrm>
          <a:prstGeom prst="rect">
            <a:avLst/>
          </a:prstGeom>
        </p:spPr>
      </p:pic>
      <p:pic>
        <p:nvPicPr>
          <p:cNvPr id="120" name="Picture 119" descr="A close up of a logo&#10;&#10;Description automatically generated">
            <a:extLst>
              <a:ext uri="{FF2B5EF4-FFF2-40B4-BE49-F238E27FC236}">
                <a16:creationId xmlns:a16="http://schemas.microsoft.com/office/drawing/2014/main" id="{A5DC2E77-39FE-4C55-8356-0D8B5F7C49A8}"/>
              </a:ext>
            </a:extLst>
          </p:cNvPr>
          <p:cNvPicPr>
            <a:picLocks noChangeAspect="1"/>
          </p:cNvPicPr>
          <p:nvPr/>
        </p:nvPicPr>
        <p:blipFill>
          <a:blip r:embed="rId6">
            <a:clrChange>
              <a:clrFrom>
                <a:srgbClr val="FFFFFF"/>
              </a:clrFrom>
              <a:clrTo>
                <a:srgbClr val="FFFFFF">
                  <a:alpha val="0"/>
                </a:srgbClr>
              </a:clrTo>
            </a:clrChange>
            <a:alphaModFix amt="35000"/>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590550" y="3796666"/>
            <a:ext cx="8696331" cy="1123953"/>
          </a:xfrm>
          <a:prstGeom prst="rect">
            <a:avLst/>
          </a:prstGeom>
        </p:spPr>
      </p:pic>
      <p:sp>
        <p:nvSpPr>
          <p:cNvPr id="6" name="Oval 5">
            <a:extLst>
              <a:ext uri="{FF2B5EF4-FFF2-40B4-BE49-F238E27FC236}">
                <a16:creationId xmlns:a16="http://schemas.microsoft.com/office/drawing/2014/main" id="{C513D98E-95E8-40BE-A8E2-80336DFC3A6B}"/>
              </a:ext>
            </a:extLst>
          </p:cNvPr>
          <p:cNvSpPr/>
          <p:nvPr/>
        </p:nvSpPr>
        <p:spPr>
          <a:xfrm>
            <a:off x="3595841" y="4644391"/>
            <a:ext cx="114300" cy="1143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Oval 32">
            <a:extLst>
              <a:ext uri="{FF2B5EF4-FFF2-40B4-BE49-F238E27FC236}">
                <a16:creationId xmlns:a16="http://schemas.microsoft.com/office/drawing/2014/main" id="{D117787D-F02A-45F0-A86A-04ABE8E92A32}"/>
              </a:ext>
            </a:extLst>
          </p:cNvPr>
          <p:cNvSpPr/>
          <p:nvPr/>
        </p:nvSpPr>
        <p:spPr>
          <a:xfrm>
            <a:off x="2291346" y="4644391"/>
            <a:ext cx="114300" cy="1143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Oval 33">
            <a:extLst>
              <a:ext uri="{FF2B5EF4-FFF2-40B4-BE49-F238E27FC236}">
                <a16:creationId xmlns:a16="http://schemas.microsoft.com/office/drawing/2014/main" id="{16DD9807-ABA7-42B5-AEBF-70FD618AC5C6}"/>
              </a:ext>
            </a:extLst>
          </p:cNvPr>
          <p:cNvSpPr/>
          <p:nvPr/>
        </p:nvSpPr>
        <p:spPr>
          <a:xfrm>
            <a:off x="4004609" y="4644391"/>
            <a:ext cx="114300" cy="1143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Oval 34">
            <a:extLst>
              <a:ext uri="{FF2B5EF4-FFF2-40B4-BE49-F238E27FC236}">
                <a16:creationId xmlns:a16="http://schemas.microsoft.com/office/drawing/2014/main" id="{6AFF31FA-5139-4C52-8668-DF1F6096DF5D}"/>
              </a:ext>
            </a:extLst>
          </p:cNvPr>
          <p:cNvSpPr/>
          <p:nvPr/>
        </p:nvSpPr>
        <p:spPr>
          <a:xfrm>
            <a:off x="9019125" y="4533900"/>
            <a:ext cx="114300" cy="1143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Oval 35">
            <a:extLst>
              <a:ext uri="{FF2B5EF4-FFF2-40B4-BE49-F238E27FC236}">
                <a16:creationId xmlns:a16="http://schemas.microsoft.com/office/drawing/2014/main" id="{165A05D8-5FB6-49DC-8DB8-DA4D62AA98B8}"/>
              </a:ext>
            </a:extLst>
          </p:cNvPr>
          <p:cNvSpPr/>
          <p:nvPr/>
        </p:nvSpPr>
        <p:spPr>
          <a:xfrm>
            <a:off x="9076275" y="4648200"/>
            <a:ext cx="114300" cy="1143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Oval 36">
            <a:extLst>
              <a:ext uri="{FF2B5EF4-FFF2-40B4-BE49-F238E27FC236}">
                <a16:creationId xmlns:a16="http://schemas.microsoft.com/office/drawing/2014/main" id="{7A2DF679-CDB3-49C5-A9A6-9230130A1DC6}"/>
              </a:ext>
            </a:extLst>
          </p:cNvPr>
          <p:cNvSpPr/>
          <p:nvPr/>
        </p:nvSpPr>
        <p:spPr>
          <a:xfrm>
            <a:off x="8961975" y="4648200"/>
            <a:ext cx="114300" cy="1143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Oval 37">
            <a:extLst>
              <a:ext uri="{FF2B5EF4-FFF2-40B4-BE49-F238E27FC236}">
                <a16:creationId xmlns:a16="http://schemas.microsoft.com/office/drawing/2014/main" id="{2C8734C6-A3EA-4A7C-8E73-B268BDE84B9B}"/>
              </a:ext>
            </a:extLst>
          </p:cNvPr>
          <p:cNvSpPr/>
          <p:nvPr/>
        </p:nvSpPr>
        <p:spPr>
          <a:xfrm>
            <a:off x="4472765" y="4648200"/>
            <a:ext cx="114300" cy="114300"/>
          </a:xfrm>
          <a:prstGeom prst="ellipse">
            <a:avLst/>
          </a:prstGeom>
          <a:solidFill>
            <a:srgbClr val="E35E4E"/>
          </a:solidFill>
          <a:ln>
            <a:solidFill>
              <a:srgbClr val="DC3A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Oval 41">
            <a:extLst>
              <a:ext uri="{FF2B5EF4-FFF2-40B4-BE49-F238E27FC236}">
                <a16:creationId xmlns:a16="http://schemas.microsoft.com/office/drawing/2014/main" id="{772CBF0A-86AF-4AE7-949B-C0761F8BC84E}"/>
              </a:ext>
            </a:extLst>
          </p:cNvPr>
          <p:cNvSpPr/>
          <p:nvPr/>
        </p:nvSpPr>
        <p:spPr>
          <a:xfrm>
            <a:off x="9544431" y="4648200"/>
            <a:ext cx="114300" cy="114300"/>
          </a:xfrm>
          <a:prstGeom prst="ellipse">
            <a:avLst/>
          </a:prstGeom>
          <a:solidFill>
            <a:srgbClr val="E35E4E"/>
          </a:solidFill>
          <a:ln>
            <a:solidFill>
              <a:srgbClr val="DC3A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Oval 42">
            <a:extLst>
              <a:ext uri="{FF2B5EF4-FFF2-40B4-BE49-F238E27FC236}">
                <a16:creationId xmlns:a16="http://schemas.microsoft.com/office/drawing/2014/main" id="{72A8C9A2-AE3C-4BD4-9DE4-B6AF1BD555C6}"/>
              </a:ext>
            </a:extLst>
          </p:cNvPr>
          <p:cNvSpPr/>
          <p:nvPr/>
        </p:nvSpPr>
        <p:spPr>
          <a:xfrm>
            <a:off x="3311076" y="4648200"/>
            <a:ext cx="114300" cy="114300"/>
          </a:xfrm>
          <a:prstGeom prst="ellipse">
            <a:avLst/>
          </a:prstGeom>
          <a:solidFill>
            <a:srgbClr val="E35E4E"/>
          </a:solidFill>
          <a:ln>
            <a:solidFill>
              <a:srgbClr val="DC3A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Oval 43">
            <a:extLst>
              <a:ext uri="{FF2B5EF4-FFF2-40B4-BE49-F238E27FC236}">
                <a16:creationId xmlns:a16="http://schemas.microsoft.com/office/drawing/2014/main" id="{B22F6392-0232-4E4F-BF65-5D82F861A5E2}"/>
              </a:ext>
            </a:extLst>
          </p:cNvPr>
          <p:cNvSpPr/>
          <p:nvPr/>
        </p:nvSpPr>
        <p:spPr>
          <a:xfrm>
            <a:off x="3459429" y="4648200"/>
            <a:ext cx="114300" cy="114300"/>
          </a:xfrm>
          <a:prstGeom prst="ellipse">
            <a:avLst/>
          </a:prstGeom>
          <a:solidFill>
            <a:srgbClr val="E35E4E"/>
          </a:solidFill>
          <a:ln>
            <a:solidFill>
              <a:srgbClr val="DC3A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Oval 44">
            <a:extLst>
              <a:ext uri="{FF2B5EF4-FFF2-40B4-BE49-F238E27FC236}">
                <a16:creationId xmlns:a16="http://schemas.microsoft.com/office/drawing/2014/main" id="{6490D48C-5D92-4028-AD33-741930F29667}"/>
              </a:ext>
            </a:extLst>
          </p:cNvPr>
          <p:cNvSpPr/>
          <p:nvPr/>
        </p:nvSpPr>
        <p:spPr>
          <a:xfrm>
            <a:off x="9673350" y="4648200"/>
            <a:ext cx="114300" cy="114300"/>
          </a:xfrm>
          <a:prstGeom prst="ellipse">
            <a:avLst/>
          </a:prstGeom>
          <a:solidFill>
            <a:srgbClr val="E35E4E"/>
          </a:solidFill>
          <a:ln>
            <a:solidFill>
              <a:srgbClr val="DC3A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Oval 45">
            <a:extLst>
              <a:ext uri="{FF2B5EF4-FFF2-40B4-BE49-F238E27FC236}">
                <a16:creationId xmlns:a16="http://schemas.microsoft.com/office/drawing/2014/main" id="{8BC091E1-A0A2-479C-8CE7-CEF3DE58A21F}"/>
              </a:ext>
            </a:extLst>
          </p:cNvPr>
          <p:cNvSpPr/>
          <p:nvPr/>
        </p:nvSpPr>
        <p:spPr>
          <a:xfrm>
            <a:off x="9558597" y="4533900"/>
            <a:ext cx="114300" cy="114300"/>
          </a:xfrm>
          <a:prstGeom prst="ellipse">
            <a:avLst/>
          </a:prstGeom>
          <a:solidFill>
            <a:srgbClr val="E35E4E"/>
          </a:solidFill>
          <a:ln>
            <a:solidFill>
              <a:srgbClr val="DC3A2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a:extLst>
              <a:ext uri="{FF2B5EF4-FFF2-40B4-BE49-F238E27FC236}">
                <a16:creationId xmlns:a16="http://schemas.microsoft.com/office/drawing/2014/main" id="{D31A10CC-DB10-40EC-B8DF-51F696D81A24}"/>
              </a:ext>
            </a:extLst>
          </p:cNvPr>
          <p:cNvSpPr txBox="1"/>
          <p:nvPr/>
        </p:nvSpPr>
        <p:spPr>
          <a:xfrm>
            <a:off x="1926849" y="5210175"/>
            <a:ext cx="2839752" cy="646331"/>
          </a:xfrm>
          <a:prstGeom prst="rect">
            <a:avLst/>
          </a:prstGeom>
          <a:noFill/>
        </p:spPr>
        <p:txBody>
          <a:bodyPr wrap="none" rtlCol="0">
            <a:spAutoFit/>
          </a:bodyPr>
          <a:lstStyle/>
          <a:p>
            <a:r>
              <a:rPr lang="en-GB" dirty="0"/>
              <a:t>System with lots of variation</a:t>
            </a:r>
          </a:p>
          <a:p>
            <a:r>
              <a:rPr lang="en-GB" dirty="0"/>
              <a:t>Difficult to learn about</a:t>
            </a:r>
          </a:p>
        </p:txBody>
      </p:sp>
      <p:sp>
        <p:nvSpPr>
          <p:cNvPr id="48" name="TextBox 47">
            <a:extLst>
              <a:ext uri="{FF2B5EF4-FFF2-40B4-BE49-F238E27FC236}">
                <a16:creationId xmlns:a16="http://schemas.microsoft.com/office/drawing/2014/main" id="{785DF480-9306-48EA-A721-4AAC55827F34}"/>
              </a:ext>
            </a:extLst>
          </p:cNvPr>
          <p:cNvSpPr txBox="1"/>
          <p:nvPr/>
        </p:nvSpPr>
        <p:spPr>
          <a:xfrm>
            <a:off x="7813299" y="5210174"/>
            <a:ext cx="2677784" cy="646331"/>
          </a:xfrm>
          <a:prstGeom prst="rect">
            <a:avLst/>
          </a:prstGeom>
          <a:noFill/>
        </p:spPr>
        <p:txBody>
          <a:bodyPr wrap="none" rtlCol="0">
            <a:spAutoFit/>
          </a:bodyPr>
          <a:lstStyle/>
          <a:p>
            <a:r>
              <a:rPr lang="en-GB" dirty="0"/>
              <a:t>System with little variation</a:t>
            </a:r>
          </a:p>
          <a:p>
            <a:r>
              <a:rPr lang="en-GB" dirty="0"/>
              <a:t>Easy to learn about</a:t>
            </a:r>
          </a:p>
        </p:txBody>
      </p:sp>
    </p:spTree>
    <p:extLst>
      <p:ext uri="{BB962C8B-B14F-4D97-AF65-F5344CB8AC3E}">
        <p14:creationId xmlns:p14="http://schemas.microsoft.com/office/powerpoint/2010/main" val="3157075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33" grpId="0" animBg="1"/>
      <p:bldP spid="34" grpId="0" animBg="1"/>
      <p:bldP spid="35" grpId="0" animBg="1"/>
      <p:bldP spid="36" grpId="0" animBg="1"/>
      <p:bldP spid="37" grpId="0" animBg="1"/>
      <p:bldP spid="38" grpId="0" animBg="1"/>
      <p:bldP spid="42" grpId="0" animBg="1"/>
      <p:bldP spid="43" grpId="0" animBg="1"/>
      <p:bldP spid="44" grpId="0" animBg="1"/>
      <p:bldP spid="45" grpId="0" animBg="1"/>
      <p:bldP spid="46" grpId="0" animBg="1"/>
      <p:bldP spid="8" grpId="0"/>
      <p:bldP spid="48"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D9030C-E8C2-4ED4-B6FF-7C21361C04BE}"/>
              </a:ext>
            </a:extLst>
          </p:cNvPr>
          <p:cNvSpPr>
            <a:spLocks noGrp="1"/>
          </p:cNvSpPr>
          <p:nvPr>
            <p:ph type="title"/>
          </p:nvPr>
        </p:nvSpPr>
        <p:spPr/>
        <p:txBody>
          <a:bodyPr/>
          <a:lstStyle/>
          <a:p>
            <a:r>
              <a:rPr lang="en-GB" dirty="0"/>
              <a:t>What is a biased experiment</a:t>
            </a:r>
          </a:p>
        </p:txBody>
      </p:sp>
      <p:sp>
        <p:nvSpPr>
          <p:cNvPr id="3" name="Content Placeholder 2">
            <a:extLst>
              <a:ext uri="{FF2B5EF4-FFF2-40B4-BE49-F238E27FC236}">
                <a16:creationId xmlns:a16="http://schemas.microsoft.com/office/drawing/2014/main" id="{68AFFB33-65DC-4AD2-8789-F671485B78A5}"/>
              </a:ext>
            </a:extLst>
          </p:cNvPr>
          <p:cNvSpPr>
            <a:spLocks noGrp="1"/>
          </p:cNvSpPr>
          <p:nvPr>
            <p:ph idx="1"/>
          </p:nvPr>
        </p:nvSpPr>
        <p:spPr>
          <a:xfrm>
            <a:off x="1097280" y="1845734"/>
            <a:ext cx="8513445" cy="4023360"/>
          </a:xfrm>
        </p:spPr>
        <p:txBody>
          <a:bodyPr/>
          <a:lstStyle/>
          <a:p>
            <a:r>
              <a:rPr lang="en-GB" dirty="0"/>
              <a:t>Bias happens when:</a:t>
            </a:r>
          </a:p>
          <a:p>
            <a:r>
              <a:rPr lang="en-GB" dirty="0"/>
              <a:t>We have failed to account for variation</a:t>
            </a:r>
          </a:p>
          <a:p>
            <a:r>
              <a:rPr lang="en-GB" dirty="0"/>
              <a:t>Two or more sources of variation are mixed up</a:t>
            </a:r>
          </a:p>
          <a:p>
            <a:pPr lvl="1"/>
            <a:r>
              <a:rPr lang="en-GB" dirty="0"/>
              <a:t>The thing we intended to vary and something we didn’t think about</a:t>
            </a:r>
          </a:p>
          <a:p>
            <a:r>
              <a:rPr lang="en-GB" dirty="0"/>
              <a:t>Interactions between sources are important</a:t>
            </a:r>
          </a:p>
          <a:p>
            <a:pPr lvl="1"/>
            <a:r>
              <a:rPr lang="en-GB" dirty="0"/>
              <a:t>E.g. a process that eliminates some samples</a:t>
            </a:r>
          </a:p>
          <a:p>
            <a:r>
              <a:rPr lang="en-GB" dirty="0"/>
              <a:t>Our samples don’t represent the population well</a:t>
            </a:r>
          </a:p>
          <a:p>
            <a:endParaRPr lang="en-GB" dirty="0"/>
          </a:p>
        </p:txBody>
      </p:sp>
      <p:pic>
        <p:nvPicPr>
          <p:cNvPr id="4" name="Picture 3" descr="A close up of a logo&#10;&#10;Description automatically generated">
            <a:extLst>
              <a:ext uri="{FF2B5EF4-FFF2-40B4-BE49-F238E27FC236}">
                <a16:creationId xmlns:a16="http://schemas.microsoft.com/office/drawing/2014/main" id="{57CEB877-33A3-4237-BD0A-56FB9547FC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47834" y="5120641"/>
            <a:ext cx="8696331" cy="1123953"/>
          </a:xfrm>
          <a:prstGeom prst="rect">
            <a:avLst/>
          </a:prstGeom>
        </p:spPr>
      </p:pic>
    </p:spTree>
    <p:extLst>
      <p:ext uri="{BB962C8B-B14F-4D97-AF65-F5344CB8AC3E}">
        <p14:creationId xmlns:p14="http://schemas.microsoft.com/office/powerpoint/2010/main" val="12167916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1D874D-FEB4-4FB2-9A35-89BD4ADED238}"/>
              </a:ext>
            </a:extLst>
          </p:cNvPr>
          <p:cNvSpPr>
            <a:spLocks noGrp="1"/>
          </p:cNvSpPr>
          <p:nvPr>
            <p:ph type="title"/>
          </p:nvPr>
        </p:nvSpPr>
        <p:spPr/>
        <p:txBody>
          <a:bodyPr/>
          <a:lstStyle/>
          <a:p>
            <a:r>
              <a:rPr lang="en-GB" dirty="0"/>
              <a:t>What is missing</a:t>
            </a:r>
          </a:p>
        </p:txBody>
      </p:sp>
      <p:graphicFrame>
        <p:nvGraphicFramePr>
          <p:cNvPr id="4" name="Content Placeholder 3">
            <a:extLst>
              <a:ext uri="{FF2B5EF4-FFF2-40B4-BE49-F238E27FC236}">
                <a16:creationId xmlns:a16="http://schemas.microsoft.com/office/drawing/2014/main" id="{7B1D3840-61CF-4D7F-B085-6CE604F0FC48}"/>
              </a:ext>
            </a:extLst>
          </p:cNvPr>
          <p:cNvGraphicFramePr>
            <a:graphicFrameLocks noGrp="1"/>
          </p:cNvGraphicFramePr>
          <p:nvPr>
            <p:ph idx="1"/>
          </p:nvPr>
        </p:nvGraphicFramePr>
        <p:xfrm>
          <a:off x="1096963" y="1846263"/>
          <a:ext cx="10058400" cy="40227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421664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DFD329-C2BC-4C8E-8DD0-1351990311C9}"/>
              </a:ext>
            </a:extLst>
          </p:cNvPr>
          <p:cNvSpPr>
            <a:spLocks noGrp="1"/>
          </p:cNvSpPr>
          <p:nvPr>
            <p:ph type="title"/>
          </p:nvPr>
        </p:nvSpPr>
        <p:spPr/>
        <p:txBody>
          <a:bodyPr/>
          <a:lstStyle/>
          <a:p>
            <a:r>
              <a:rPr lang="en-GB" dirty="0"/>
              <a:t>Experimenter bias (That’s us) </a:t>
            </a:r>
          </a:p>
        </p:txBody>
      </p:sp>
      <p:pic>
        <p:nvPicPr>
          <p:cNvPr id="4" name="Content Placeholder 3">
            <a:extLst>
              <a:ext uri="{FF2B5EF4-FFF2-40B4-BE49-F238E27FC236}">
                <a16:creationId xmlns:a16="http://schemas.microsoft.com/office/drawing/2014/main" id="{A8BEED9D-76DD-4941-8279-3E35728E7F21}"/>
              </a:ext>
            </a:extLst>
          </p:cNvPr>
          <p:cNvPicPr>
            <a:picLocks noGrp="1" noChangeAspect="1"/>
          </p:cNvPicPr>
          <p:nvPr>
            <p:ph idx="1"/>
          </p:nvPr>
        </p:nvPicPr>
        <p:blipFill rotWithShape="1">
          <a:blip r:embed="rId3">
            <a:clrChange>
              <a:clrFrom>
                <a:srgbClr val="FFFFFF"/>
              </a:clrFrom>
              <a:clrTo>
                <a:srgbClr val="FFFFFF">
                  <a:alpha val="0"/>
                </a:srgbClr>
              </a:clrTo>
            </a:clrChange>
          </a:blip>
          <a:srcRect l="9362" t="37214" r="45935" b="44792"/>
          <a:stretch/>
        </p:blipFill>
        <p:spPr>
          <a:xfrm>
            <a:off x="-25079" y="1688557"/>
            <a:ext cx="12303118" cy="3169438"/>
          </a:xfrm>
          <a:prstGeom prst="rect">
            <a:avLst/>
          </a:prstGeom>
        </p:spPr>
      </p:pic>
      <p:sp>
        <p:nvSpPr>
          <p:cNvPr id="5" name="Rectangle 4">
            <a:extLst>
              <a:ext uri="{FF2B5EF4-FFF2-40B4-BE49-F238E27FC236}">
                <a16:creationId xmlns:a16="http://schemas.microsoft.com/office/drawing/2014/main" id="{D4D657B3-F0AA-4A77-84DF-F6101ED07909}"/>
              </a:ext>
            </a:extLst>
          </p:cNvPr>
          <p:cNvSpPr/>
          <p:nvPr/>
        </p:nvSpPr>
        <p:spPr>
          <a:xfrm>
            <a:off x="1219200" y="6248231"/>
            <a:ext cx="10391775" cy="646331"/>
          </a:xfrm>
          <a:prstGeom prst="rect">
            <a:avLst/>
          </a:prstGeom>
        </p:spPr>
        <p:txBody>
          <a:bodyPr wrap="square">
            <a:spAutoFit/>
          </a:bodyPr>
          <a:lstStyle/>
          <a:p>
            <a:r>
              <a:rPr lang="en-GB" dirty="0"/>
              <a:t>Asch, S. E. (1951). Effects of group pressure upon the modification and distortion of judgments. In H. </a:t>
            </a:r>
            <a:r>
              <a:rPr lang="en-GB" dirty="0" err="1"/>
              <a:t>Guetzkow</a:t>
            </a:r>
            <a:r>
              <a:rPr lang="en-GB" dirty="0"/>
              <a:t> (Ed.), Groups, leadership and men; research in human relations (p. 177–190). Carnegie Press. </a:t>
            </a:r>
          </a:p>
        </p:txBody>
      </p:sp>
      <p:pic>
        <p:nvPicPr>
          <p:cNvPr id="6" name="Picture 5">
            <a:extLst>
              <a:ext uri="{FF2B5EF4-FFF2-40B4-BE49-F238E27FC236}">
                <a16:creationId xmlns:a16="http://schemas.microsoft.com/office/drawing/2014/main" id="{126D9DF8-223D-4B8D-B65F-6BA5DAC64677}"/>
              </a:ext>
            </a:extLst>
          </p:cNvPr>
          <p:cNvPicPr>
            <a:picLocks noChangeAspect="1"/>
          </p:cNvPicPr>
          <p:nvPr/>
        </p:nvPicPr>
        <p:blipFill rotWithShape="1">
          <a:blip r:embed="rId4"/>
          <a:srcRect l="9688" t="55695" r="46134" b="24027"/>
          <a:stretch/>
        </p:blipFill>
        <p:spPr>
          <a:xfrm>
            <a:off x="3502819" y="4736390"/>
            <a:ext cx="5186362" cy="1523559"/>
          </a:xfrm>
          <a:prstGeom prst="rect">
            <a:avLst/>
          </a:prstGeom>
        </p:spPr>
      </p:pic>
      <p:sp>
        <p:nvSpPr>
          <p:cNvPr id="7" name="Rectangle 6">
            <a:extLst>
              <a:ext uri="{FF2B5EF4-FFF2-40B4-BE49-F238E27FC236}">
                <a16:creationId xmlns:a16="http://schemas.microsoft.com/office/drawing/2014/main" id="{AE86CBEE-2D0D-4BC6-8D0D-8BC70897A8BA}"/>
              </a:ext>
            </a:extLst>
          </p:cNvPr>
          <p:cNvSpPr/>
          <p:nvPr/>
        </p:nvSpPr>
        <p:spPr>
          <a:xfrm>
            <a:off x="7467600" y="4724672"/>
            <a:ext cx="590550" cy="45311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484061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651308-72AE-4C76-B8F3-AFC830F98753}"/>
              </a:ext>
            </a:extLst>
          </p:cNvPr>
          <p:cNvSpPr>
            <a:spLocks noGrp="1"/>
          </p:cNvSpPr>
          <p:nvPr>
            <p:ph type="title"/>
          </p:nvPr>
        </p:nvSpPr>
        <p:spPr/>
        <p:txBody>
          <a:bodyPr/>
          <a:lstStyle/>
          <a:p>
            <a:r>
              <a:rPr lang="en-GB" dirty="0"/>
              <a:t>Why might you be biased</a:t>
            </a:r>
          </a:p>
        </p:txBody>
      </p:sp>
      <p:sp>
        <p:nvSpPr>
          <p:cNvPr id="3" name="Content Placeholder 2">
            <a:extLst>
              <a:ext uri="{FF2B5EF4-FFF2-40B4-BE49-F238E27FC236}">
                <a16:creationId xmlns:a16="http://schemas.microsoft.com/office/drawing/2014/main" id="{A7265C0C-2D18-4582-83DB-B8EEE895387C}"/>
              </a:ext>
            </a:extLst>
          </p:cNvPr>
          <p:cNvSpPr>
            <a:spLocks noGrp="1"/>
          </p:cNvSpPr>
          <p:nvPr>
            <p:ph idx="1"/>
          </p:nvPr>
        </p:nvSpPr>
        <p:spPr>
          <a:xfrm>
            <a:off x="1066800" y="5126357"/>
            <a:ext cx="10058400" cy="1118234"/>
          </a:xfrm>
        </p:spPr>
        <p:txBody>
          <a:bodyPr>
            <a:normAutofit fontScale="85000" lnSpcReduction="10000"/>
          </a:bodyPr>
          <a:lstStyle/>
          <a:p>
            <a:pPr algn="ctr"/>
            <a:r>
              <a:rPr lang="en-GB" sz="2800" dirty="0"/>
              <a:t>When the best thing to do isn’t clear bias can point us in the wrong direction</a:t>
            </a:r>
          </a:p>
          <a:p>
            <a:pPr algn="ctr"/>
            <a:r>
              <a:rPr lang="en-GB" sz="2800" dirty="0"/>
              <a:t>And the best thing to do is often not clear</a:t>
            </a:r>
          </a:p>
        </p:txBody>
      </p:sp>
      <p:pic>
        <p:nvPicPr>
          <p:cNvPr id="9" name="Picture 8" descr="A picture containing drawing&#10;&#10;Description automatically generated">
            <a:extLst>
              <a:ext uri="{FF2B5EF4-FFF2-40B4-BE49-F238E27FC236}">
                <a16:creationId xmlns:a16="http://schemas.microsoft.com/office/drawing/2014/main" id="{37C2D55F-2A27-4897-AAF7-6A217FACCC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92890" y="2140795"/>
            <a:ext cx="2620322" cy="2673770"/>
          </a:xfrm>
          <a:prstGeom prst="rect">
            <a:avLst/>
          </a:prstGeom>
        </p:spPr>
      </p:pic>
      <p:sp>
        <p:nvSpPr>
          <p:cNvPr id="10" name="Thought Bubble: Cloud 9">
            <a:extLst>
              <a:ext uri="{FF2B5EF4-FFF2-40B4-BE49-F238E27FC236}">
                <a16:creationId xmlns:a16="http://schemas.microsoft.com/office/drawing/2014/main" id="{A639F87F-3D5B-4DAF-A828-5F758B041C4F}"/>
              </a:ext>
            </a:extLst>
          </p:cNvPr>
          <p:cNvSpPr/>
          <p:nvPr/>
        </p:nvSpPr>
        <p:spPr>
          <a:xfrm>
            <a:off x="7600950" y="988906"/>
            <a:ext cx="3771900" cy="1291378"/>
          </a:xfrm>
          <a:prstGeom prst="cloudCallout">
            <a:avLst>
              <a:gd name="adj1" fmla="val -32954"/>
              <a:gd name="adj2" fmla="val 5867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This thesis would be a lot easier to write if…</a:t>
            </a:r>
          </a:p>
        </p:txBody>
      </p:sp>
    </p:spTree>
    <p:extLst>
      <p:ext uri="{BB962C8B-B14F-4D97-AF65-F5344CB8AC3E}">
        <p14:creationId xmlns:p14="http://schemas.microsoft.com/office/powerpoint/2010/main" val="2875420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63FE27-E546-489A-A2C2-87F4D2B5105D}"/>
              </a:ext>
            </a:extLst>
          </p:cNvPr>
          <p:cNvSpPr>
            <a:spLocks noGrp="1"/>
          </p:cNvSpPr>
          <p:nvPr>
            <p:ph type="title"/>
          </p:nvPr>
        </p:nvSpPr>
        <p:spPr/>
        <p:txBody>
          <a:bodyPr/>
          <a:lstStyle/>
          <a:p>
            <a:r>
              <a:rPr lang="en-GB" dirty="0"/>
              <a:t>What makes a good experiment</a:t>
            </a:r>
          </a:p>
        </p:txBody>
      </p:sp>
      <p:graphicFrame>
        <p:nvGraphicFramePr>
          <p:cNvPr id="4" name="Content Placeholder 3">
            <a:extLst>
              <a:ext uri="{FF2B5EF4-FFF2-40B4-BE49-F238E27FC236}">
                <a16:creationId xmlns:a16="http://schemas.microsoft.com/office/drawing/2014/main" id="{BB41F2E6-CA3E-418C-989F-AC6089923694}"/>
              </a:ext>
            </a:extLst>
          </p:cNvPr>
          <p:cNvGraphicFramePr>
            <a:graphicFrameLocks noGrp="1"/>
          </p:cNvGraphicFramePr>
          <p:nvPr>
            <p:ph idx="1"/>
            <p:extLst>
              <p:ext uri="{D42A27DB-BD31-4B8C-83A1-F6EECF244321}">
                <p14:modId xmlns:p14="http://schemas.microsoft.com/office/powerpoint/2010/main" val="278476148"/>
              </p:ext>
            </p:extLst>
          </p:nvPr>
        </p:nvGraphicFramePr>
        <p:xfrm>
          <a:off x="1096963" y="1846263"/>
          <a:ext cx="10058400" cy="40227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00241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E7591A-05B6-49B2-A37F-B4660220CA78}"/>
              </a:ext>
            </a:extLst>
          </p:cNvPr>
          <p:cNvSpPr>
            <a:spLocks noGrp="1"/>
          </p:cNvSpPr>
          <p:nvPr>
            <p:ph type="title"/>
          </p:nvPr>
        </p:nvSpPr>
        <p:spPr/>
        <p:txBody>
          <a:bodyPr/>
          <a:lstStyle/>
          <a:p>
            <a:r>
              <a:rPr lang="en-GB" dirty="0"/>
              <a:t>The replication crisis </a:t>
            </a:r>
          </a:p>
        </p:txBody>
      </p:sp>
      <p:pic>
        <p:nvPicPr>
          <p:cNvPr id="4" name="Content Placeholder 3">
            <a:extLst>
              <a:ext uri="{FF2B5EF4-FFF2-40B4-BE49-F238E27FC236}">
                <a16:creationId xmlns:a16="http://schemas.microsoft.com/office/drawing/2014/main" id="{B125885C-4FCA-434E-940A-598657CD4C78}"/>
              </a:ext>
            </a:extLst>
          </p:cNvPr>
          <p:cNvPicPr>
            <a:picLocks noGrp="1" noChangeAspect="1"/>
          </p:cNvPicPr>
          <p:nvPr>
            <p:ph idx="1"/>
          </p:nvPr>
        </p:nvPicPr>
        <p:blipFill rotWithShape="1">
          <a:blip r:embed="rId3"/>
          <a:srcRect t="24133" r="22399"/>
          <a:stretch/>
        </p:blipFill>
        <p:spPr>
          <a:xfrm>
            <a:off x="6126480" y="1957474"/>
            <a:ext cx="5099710" cy="4022725"/>
          </a:xfrm>
          <a:prstGeom prst="rect">
            <a:avLst/>
          </a:prstGeom>
        </p:spPr>
      </p:pic>
      <p:sp>
        <p:nvSpPr>
          <p:cNvPr id="5" name="Content Placeholder 2">
            <a:extLst>
              <a:ext uri="{FF2B5EF4-FFF2-40B4-BE49-F238E27FC236}">
                <a16:creationId xmlns:a16="http://schemas.microsoft.com/office/drawing/2014/main" id="{062E5C65-3EC0-45AD-B842-3BE11D51EA03}"/>
              </a:ext>
            </a:extLst>
          </p:cNvPr>
          <p:cNvSpPr txBox="1">
            <a:spLocks/>
          </p:cNvSpPr>
          <p:nvPr/>
        </p:nvSpPr>
        <p:spPr>
          <a:xfrm>
            <a:off x="1097280" y="1845734"/>
            <a:ext cx="4968241" cy="4023360"/>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GB" dirty="0"/>
              <a:t>People got funding to try to replicate results from other groups</a:t>
            </a:r>
          </a:p>
          <a:p>
            <a:r>
              <a:rPr lang="en-GB" dirty="0"/>
              <a:t>Famous example from psychology:</a:t>
            </a:r>
          </a:p>
          <a:p>
            <a:r>
              <a:rPr lang="en-GB" dirty="0"/>
              <a:t>The results only replicated in 36% of cases</a:t>
            </a:r>
          </a:p>
          <a:p>
            <a:r>
              <a:rPr lang="en-GB" dirty="0"/>
              <a:t>All of these studies had</a:t>
            </a:r>
          </a:p>
          <a:p>
            <a:pPr lvl="1"/>
            <a:r>
              <a:rPr lang="en-GB" dirty="0"/>
              <a:t>Large samples</a:t>
            </a:r>
          </a:p>
          <a:p>
            <a:pPr lvl="1"/>
            <a:r>
              <a:rPr lang="en-GB" dirty="0"/>
              <a:t>Validated measurements</a:t>
            </a:r>
          </a:p>
          <a:p>
            <a:pPr lvl="1"/>
            <a:r>
              <a:rPr lang="en-GB" dirty="0"/>
              <a:t>Well designs experiments</a:t>
            </a:r>
          </a:p>
          <a:p>
            <a:pPr lvl="1"/>
            <a:r>
              <a:rPr lang="en-GB" dirty="0"/>
              <a:t>Appropriate use of statistics</a:t>
            </a:r>
          </a:p>
        </p:txBody>
      </p:sp>
      <p:sp>
        <p:nvSpPr>
          <p:cNvPr id="6" name="Rectangle 5">
            <a:extLst>
              <a:ext uri="{FF2B5EF4-FFF2-40B4-BE49-F238E27FC236}">
                <a16:creationId xmlns:a16="http://schemas.microsoft.com/office/drawing/2014/main" id="{86F2BD32-42D8-40B8-8E08-BFB785514519}"/>
              </a:ext>
            </a:extLst>
          </p:cNvPr>
          <p:cNvSpPr/>
          <p:nvPr/>
        </p:nvSpPr>
        <p:spPr>
          <a:xfrm>
            <a:off x="4757351" y="6334780"/>
            <a:ext cx="7525265" cy="523220"/>
          </a:xfrm>
          <a:prstGeom prst="rect">
            <a:avLst/>
          </a:prstGeom>
        </p:spPr>
        <p:txBody>
          <a:bodyPr wrap="square">
            <a:spAutoFit/>
          </a:bodyPr>
          <a:lstStyle/>
          <a:p>
            <a:r>
              <a:rPr lang="en-US" sz="1400" dirty="0"/>
              <a:t>Open Science Collaboration. (2015). Estimating the reproducibility of psychological science. Science, 349(6251), aac4716–aac4716. https://doi.org/10.1126/science.aac4716</a:t>
            </a:r>
            <a:endParaRPr lang="en-GB" sz="1400" dirty="0"/>
          </a:p>
        </p:txBody>
      </p:sp>
    </p:spTree>
    <p:extLst>
      <p:ext uri="{BB962C8B-B14F-4D97-AF65-F5344CB8AC3E}">
        <p14:creationId xmlns:p14="http://schemas.microsoft.com/office/powerpoint/2010/main" val="322657857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5CF70-38DA-4561-8869-749C7D430ED2}"/>
              </a:ext>
            </a:extLst>
          </p:cNvPr>
          <p:cNvSpPr>
            <a:spLocks noGrp="1"/>
          </p:cNvSpPr>
          <p:nvPr>
            <p:ph type="title"/>
          </p:nvPr>
        </p:nvSpPr>
        <p:spPr/>
        <p:txBody>
          <a:bodyPr/>
          <a:lstStyle/>
          <a:p>
            <a:r>
              <a:rPr lang="en-GB" dirty="0"/>
              <a:t>Removing bias from the measurement</a:t>
            </a:r>
          </a:p>
        </p:txBody>
      </p:sp>
      <p:graphicFrame>
        <p:nvGraphicFramePr>
          <p:cNvPr id="4" name="Content Placeholder 3">
            <a:extLst>
              <a:ext uri="{FF2B5EF4-FFF2-40B4-BE49-F238E27FC236}">
                <a16:creationId xmlns:a16="http://schemas.microsoft.com/office/drawing/2014/main" id="{71A69774-E95E-4529-A4AC-5D6C6B64FD57}"/>
              </a:ext>
            </a:extLst>
          </p:cNvPr>
          <p:cNvGraphicFramePr>
            <a:graphicFrameLocks noGrp="1"/>
          </p:cNvGraphicFramePr>
          <p:nvPr>
            <p:ph idx="1"/>
            <p:extLst>
              <p:ext uri="{D42A27DB-BD31-4B8C-83A1-F6EECF244321}">
                <p14:modId xmlns:p14="http://schemas.microsoft.com/office/powerpoint/2010/main" val="169634942"/>
              </p:ext>
            </p:extLst>
          </p:nvPr>
        </p:nvGraphicFramePr>
        <p:xfrm>
          <a:off x="1096963" y="1846263"/>
          <a:ext cx="10058400" cy="40227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9597949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7E6306-417F-406B-895A-193BFBFC3310}"/>
              </a:ext>
            </a:extLst>
          </p:cNvPr>
          <p:cNvSpPr>
            <a:spLocks noGrp="1"/>
          </p:cNvSpPr>
          <p:nvPr>
            <p:ph type="title"/>
          </p:nvPr>
        </p:nvSpPr>
        <p:spPr/>
        <p:txBody>
          <a:bodyPr/>
          <a:lstStyle/>
          <a:p>
            <a:r>
              <a:rPr lang="en-GB" dirty="0"/>
              <a:t>Choice of measurement</a:t>
            </a:r>
          </a:p>
        </p:txBody>
      </p:sp>
      <p:pic>
        <p:nvPicPr>
          <p:cNvPr id="7" name="Content Placeholder 6" descr="A picture containing yellow, parked, motorcycle, truck&#10;&#10;Description automatically generated">
            <a:extLst>
              <a:ext uri="{FF2B5EF4-FFF2-40B4-BE49-F238E27FC236}">
                <a16:creationId xmlns:a16="http://schemas.microsoft.com/office/drawing/2014/main" id="{86F38557-5FD5-44C2-9DE3-AD0C4DA9E800}"/>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120514" y="2720341"/>
            <a:ext cx="3200402" cy="2400300"/>
          </a:xfrm>
        </p:spPr>
      </p:pic>
      <p:pic>
        <p:nvPicPr>
          <p:cNvPr id="11" name="Picture 10" descr="A picture containing sitting, white, microwave, oven&#10;&#10;Description automatically generated">
            <a:extLst>
              <a:ext uri="{FF2B5EF4-FFF2-40B4-BE49-F238E27FC236}">
                <a16:creationId xmlns:a16="http://schemas.microsoft.com/office/drawing/2014/main" id="{556C7475-6475-4874-9E77-90C80BA1F02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4380" y="1891666"/>
            <a:ext cx="2886075" cy="3228975"/>
          </a:xfrm>
          <a:prstGeom prst="rect">
            <a:avLst/>
          </a:prstGeom>
        </p:spPr>
      </p:pic>
      <p:pic>
        <p:nvPicPr>
          <p:cNvPr id="13" name="Picture 12" descr="A screenshot of a cell phone&#10;&#10;Description automatically generated">
            <a:extLst>
              <a:ext uri="{FF2B5EF4-FFF2-40B4-BE49-F238E27FC236}">
                <a16:creationId xmlns:a16="http://schemas.microsoft.com/office/drawing/2014/main" id="{A712F5F6-98DB-43CF-A342-DD2CA2262561}"/>
              </a:ext>
            </a:extLst>
          </p:cNvPr>
          <p:cNvPicPr>
            <a:picLocks noChangeAspect="1"/>
          </p:cNvPicPr>
          <p:nvPr/>
        </p:nvPicPr>
        <p:blipFill rotWithShape="1">
          <a:blip r:embed="rId5">
            <a:extLst>
              <a:ext uri="{28A0092B-C50C-407E-A947-70E740481C1C}">
                <a14:useLocalDpi xmlns:a14="http://schemas.microsoft.com/office/drawing/2010/main" val="0"/>
              </a:ext>
            </a:extLst>
          </a:blip>
          <a:srcRect t="11225" r="48353"/>
          <a:stretch/>
        </p:blipFill>
        <p:spPr>
          <a:xfrm>
            <a:off x="8011040" y="2673131"/>
            <a:ext cx="2695576" cy="2447510"/>
          </a:xfrm>
          <a:prstGeom prst="rect">
            <a:avLst/>
          </a:prstGeom>
        </p:spPr>
      </p:pic>
    </p:spTree>
    <p:extLst>
      <p:ext uri="{BB962C8B-B14F-4D97-AF65-F5344CB8AC3E}">
        <p14:creationId xmlns:p14="http://schemas.microsoft.com/office/powerpoint/2010/main" val="20739957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7E6306-417F-406B-895A-193BFBFC3310}"/>
              </a:ext>
            </a:extLst>
          </p:cNvPr>
          <p:cNvSpPr>
            <a:spLocks noGrp="1"/>
          </p:cNvSpPr>
          <p:nvPr>
            <p:ph type="title"/>
          </p:nvPr>
        </p:nvSpPr>
        <p:spPr/>
        <p:txBody>
          <a:bodyPr/>
          <a:lstStyle/>
          <a:p>
            <a:r>
              <a:rPr lang="en-GB" dirty="0"/>
              <a:t>Choice of measurement</a:t>
            </a:r>
          </a:p>
        </p:txBody>
      </p:sp>
      <p:sp>
        <p:nvSpPr>
          <p:cNvPr id="3" name="Content Placeholder 2">
            <a:extLst>
              <a:ext uri="{FF2B5EF4-FFF2-40B4-BE49-F238E27FC236}">
                <a16:creationId xmlns:a16="http://schemas.microsoft.com/office/drawing/2014/main" id="{4C64E934-2729-4C44-BCF6-F1BC52EB0B00}"/>
              </a:ext>
            </a:extLst>
          </p:cNvPr>
          <p:cNvSpPr>
            <a:spLocks noGrp="1"/>
          </p:cNvSpPr>
          <p:nvPr>
            <p:ph idx="1"/>
          </p:nvPr>
        </p:nvSpPr>
        <p:spPr>
          <a:xfrm>
            <a:off x="1097280" y="1845734"/>
            <a:ext cx="5871931" cy="4174066"/>
          </a:xfrm>
        </p:spPr>
        <p:txBody>
          <a:bodyPr>
            <a:normAutofit/>
          </a:bodyPr>
          <a:lstStyle/>
          <a:p>
            <a:endParaRPr lang="en-GB" sz="2400" dirty="0"/>
          </a:p>
          <a:p>
            <a:r>
              <a:rPr lang="en-GB" sz="2400" dirty="0"/>
              <a:t>Measure what matters the most as directly as possible (avoid proxy measures if possible)</a:t>
            </a:r>
          </a:p>
          <a:p>
            <a:pPr lvl="1"/>
            <a:r>
              <a:rPr lang="en-GB" sz="2000" dirty="0"/>
              <a:t>Often simple in lab tests but difficult in real world applications</a:t>
            </a:r>
          </a:p>
          <a:p>
            <a:r>
              <a:rPr lang="en-GB" sz="2400" dirty="0"/>
              <a:t>In conditions relevant to application</a:t>
            </a:r>
          </a:p>
          <a:p>
            <a:r>
              <a:rPr lang="en-GB" sz="2400" dirty="0"/>
              <a:t>Introducing as little unnecessary variation as possible</a:t>
            </a:r>
          </a:p>
        </p:txBody>
      </p:sp>
      <p:sp>
        <p:nvSpPr>
          <p:cNvPr id="4" name="Right Brace 3">
            <a:extLst>
              <a:ext uri="{FF2B5EF4-FFF2-40B4-BE49-F238E27FC236}">
                <a16:creationId xmlns:a16="http://schemas.microsoft.com/office/drawing/2014/main" id="{F6C900A9-6FE7-4523-B4A4-BC899CA275ED}"/>
              </a:ext>
            </a:extLst>
          </p:cNvPr>
          <p:cNvSpPr/>
          <p:nvPr/>
        </p:nvSpPr>
        <p:spPr>
          <a:xfrm>
            <a:off x="6796217" y="2286000"/>
            <a:ext cx="762411" cy="2834641"/>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5" name="TextBox 4">
            <a:extLst>
              <a:ext uri="{FF2B5EF4-FFF2-40B4-BE49-F238E27FC236}">
                <a16:creationId xmlns:a16="http://schemas.microsoft.com/office/drawing/2014/main" id="{DF4C962F-0FCE-4118-8779-02C11DFE6E00}"/>
              </a:ext>
            </a:extLst>
          </p:cNvPr>
          <p:cNvSpPr txBox="1"/>
          <p:nvPr/>
        </p:nvSpPr>
        <p:spPr>
          <a:xfrm>
            <a:off x="7558628" y="3518654"/>
            <a:ext cx="3076832" cy="369332"/>
          </a:xfrm>
          <a:prstGeom prst="rect">
            <a:avLst/>
          </a:prstGeom>
          <a:noFill/>
        </p:spPr>
        <p:txBody>
          <a:bodyPr wrap="square" rtlCol="0">
            <a:spAutoFit/>
          </a:bodyPr>
          <a:lstStyle/>
          <a:p>
            <a:r>
              <a:rPr lang="en-GB" dirty="0"/>
              <a:t>Often in direct conflict </a:t>
            </a:r>
          </a:p>
        </p:txBody>
      </p:sp>
    </p:spTree>
    <p:extLst>
      <p:ext uri="{BB962C8B-B14F-4D97-AF65-F5344CB8AC3E}">
        <p14:creationId xmlns:p14="http://schemas.microsoft.com/office/powerpoint/2010/main" val="3980821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79EBA8-D7C2-49D2-AA9C-4062D43E54B1}"/>
              </a:ext>
            </a:extLst>
          </p:cNvPr>
          <p:cNvSpPr>
            <a:spLocks noGrp="1"/>
          </p:cNvSpPr>
          <p:nvPr>
            <p:ph type="title"/>
          </p:nvPr>
        </p:nvSpPr>
        <p:spPr/>
        <p:txBody>
          <a:bodyPr/>
          <a:lstStyle/>
          <a:p>
            <a:r>
              <a:rPr lang="en-GB" dirty="0"/>
              <a:t>Controls</a:t>
            </a:r>
          </a:p>
        </p:txBody>
      </p:sp>
      <p:graphicFrame>
        <p:nvGraphicFramePr>
          <p:cNvPr id="6" name="Content Placeholder 5">
            <a:extLst>
              <a:ext uri="{FF2B5EF4-FFF2-40B4-BE49-F238E27FC236}">
                <a16:creationId xmlns:a16="http://schemas.microsoft.com/office/drawing/2014/main" id="{650B9785-5536-4D15-8949-5C62EB6375BB}"/>
              </a:ext>
            </a:extLst>
          </p:cNvPr>
          <p:cNvGraphicFramePr>
            <a:graphicFrameLocks noGrp="1"/>
          </p:cNvGraphicFramePr>
          <p:nvPr>
            <p:ph idx="1"/>
            <p:extLst>
              <p:ext uri="{D42A27DB-BD31-4B8C-83A1-F6EECF244321}">
                <p14:modId xmlns:p14="http://schemas.microsoft.com/office/powerpoint/2010/main" val="2461625089"/>
              </p:ext>
            </p:extLst>
          </p:nvPr>
        </p:nvGraphicFramePr>
        <p:xfrm>
          <a:off x="1096963" y="1586770"/>
          <a:ext cx="10058400" cy="40227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7" name="Group 6">
            <a:extLst>
              <a:ext uri="{FF2B5EF4-FFF2-40B4-BE49-F238E27FC236}">
                <a16:creationId xmlns:a16="http://schemas.microsoft.com/office/drawing/2014/main" id="{97103E12-0B8F-4DF0-B2C7-F845C32EF9B6}"/>
              </a:ext>
            </a:extLst>
          </p:cNvPr>
          <p:cNvGrpSpPr/>
          <p:nvPr/>
        </p:nvGrpSpPr>
        <p:grpSpPr>
          <a:xfrm>
            <a:off x="6406464" y="4188631"/>
            <a:ext cx="1257300" cy="754380"/>
            <a:chOff x="5280659" y="1634172"/>
            <a:chExt cx="1257300" cy="754380"/>
          </a:xfrm>
          <a:solidFill>
            <a:srgbClr val="FBB862"/>
          </a:solidFill>
        </p:grpSpPr>
        <p:sp>
          <p:nvSpPr>
            <p:cNvPr id="8" name="Rectangle: Rounded Corners 7">
              <a:extLst>
                <a:ext uri="{FF2B5EF4-FFF2-40B4-BE49-F238E27FC236}">
                  <a16:creationId xmlns:a16="http://schemas.microsoft.com/office/drawing/2014/main" id="{AEF50618-53CB-4CAA-94FE-A56301A107DE}"/>
                </a:ext>
              </a:extLst>
            </p:cNvPr>
            <p:cNvSpPr/>
            <p:nvPr/>
          </p:nvSpPr>
          <p:spPr>
            <a:xfrm>
              <a:off x="5280659" y="1634172"/>
              <a:ext cx="1257300" cy="754380"/>
            </a:xfrm>
            <a:prstGeom prst="roundRect">
              <a:avLst>
                <a:gd name="adj" fmla="val 10000"/>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9" name="Rectangle: Rounded Corners 4">
              <a:extLst>
                <a:ext uri="{FF2B5EF4-FFF2-40B4-BE49-F238E27FC236}">
                  <a16:creationId xmlns:a16="http://schemas.microsoft.com/office/drawing/2014/main" id="{FB848AB4-46CB-4608-A837-CC2C1516AB34}"/>
                </a:ext>
              </a:extLst>
            </p:cNvPr>
            <p:cNvSpPr txBox="1"/>
            <p:nvPr/>
          </p:nvSpPr>
          <p:spPr>
            <a:xfrm>
              <a:off x="5302754" y="1656267"/>
              <a:ext cx="1213110" cy="710190"/>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GB" sz="1900" kern="1200" dirty="0"/>
                <a:t>No PVD coating</a:t>
              </a:r>
            </a:p>
          </p:txBody>
        </p:sp>
      </p:grpSp>
      <p:grpSp>
        <p:nvGrpSpPr>
          <p:cNvPr id="10" name="Group 9">
            <a:extLst>
              <a:ext uri="{FF2B5EF4-FFF2-40B4-BE49-F238E27FC236}">
                <a16:creationId xmlns:a16="http://schemas.microsoft.com/office/drawing/2014/main" id="{F96900F4-AB08-4607-9848-7B9F7A9539F9}"/>
              </a:ext>
            </a:extLst>
          </p:cNvPr>
          <p:cNvGrpSpPr/>
          <p:nvPr/>
        </p:nvGrpSpPr>
        <p:grpSpPr>
          <a:xfrm>
            <a:off x="6017691" y="4409049"/>
            <a:ext cx="266547" cy="311810"/>
            <a:chOff x="4903470" y="1855457"/>
            <a:chExt cx="266547" cy="311810"/>
          </a:xfrm>
          <a:solidFill>
            <a:srgbClr val="FBB862"/>
          </a:solidFill>
        </p:grpSpPr>
        <p:sp>
          <p:nvSpPr>
            <p:cNvPr id="11" name="Arrow: Right 10">
              <a:extLst>
                <a:ext uri="{FF2B5EF4-FFF2-40B4-BE49-F238E27FC236}">
                  <a16:creationId xmlns:a16="http://schemas.microsoft.com/office/drawing/2014/main" id="{B1291B8F-4272-4962-99A8-091CD152686D}"/>
                </a:ext>
              </a:extLst>
            </p:cNvPr>
            <p:cNvSpPr/>
            <p:nvPr/>
          </p:nvSpPr>
          <p:spPr>
            <a:xfrm>
              <a:off x="4903470" y="1855457"/>
              <a:ext cx="266547" cy="311810"/>
            </a:xfrm>
            <a:prstGeom prst="rightArrow">
              <a:avLst>
                <a:gd name="adj1" fmla="val 60000"/>
                <a:gd name="adj2" fmla="val 50000"/>
              </a:avLst>
            </a:prstGeom>
            <a:grp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2" name="Arrow: Right 4">
              <a:extLst>
                <a:ext uri="{FF2B5EF4-FFF2-40B4-BE49-F238E27FC236}">
                  <a16:creationId xmlns:a16="http://schemas.microsoft.com/office/drawing/2014/main" id="{13DDA97F-0D06-48A1-A85B-69D28415BD64}"/>
                </a:ext>
              </a:extLst>
            </p:cNvPr>
            <p:cNvSpPr txBox="1"/>
            <p:nvPr/>
          </p:nvSpPr>
          <p:spPr>
            <a:xfrm>
              <a:off x="4903470" y="1917819"/>
              <a:ext cx="186583" cy="187086"/>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GB" sz="1300" kern="1200"/>
            </a:p>
          </p:txBody>
        </p:sp>
      </p:grpSp>
      <p:grpSp>
        <p:nvGrpSpPr>
          <p:cNvPr id="13" name="Group 12">
            <a:extLst>
              <a:ext uri="{FF2B5EF4-FFF2-40B4-BE49-F238E27FC236}">
                <a16:creationId xmlns:a16="http://schemas.microsoft.com/office/drawing/2014/main" id="{91135354-0327-48A1-B377-8A45B455CF5C}"/>
              </a:ext>
            </a:extLst>
          </p:cNvPr>
          <p:cNvGrpSpPr/>
          <p:nvPr/>
        </p:nvGrpSpPr>
        <p:grpSpPr>
          <a:xfrm>
            <a:off x="7768052" y="4409049"/>
            <a:ext cx="266547" cy="311810"/>
            <a:chOff x="4903470" y="1855457"/>
            <a:chExt cx="266547" cy="311810"/>
          </a:xfrm>
          <a:solidFill>
            <a:srgbClr val="FBB862"/>
          </a:solidFill>
        </p:grpSpPr>
        <p:sp>
          <p:nvSpPr>
            <p:cNvPr id="14" name="Arrow: Right 13">
              <a:extLst>
                <a:ext uri="{FF2B5EF4-FFF2-40B4-BE49-F238E27FC236}">
                  <a16:creationId xmlns:a16="http://schemas.microsoft.com/office/drawing/2014/main" id="{89B040DB-3D12-42EC-B9ED-7B7411E76E5E}"/>
                </a:ext>
              </a:extLst>
            </p:cNvPr>
            <p:cNvSpPr/>
            <p:nvPr/>
          </p:nvSpPr>
          <p:spPr>
            <a:xfrm>
              <a:off x="4903470" y="1855457"/>
              <a:ext cx="266547" cy="311810"/>
            </a:xfrm>
            <a:prstGeom prst="rightArrow">
              <a:avLst>
                <a:gd name="adj1" fmla="val 60000"/>
                <a:gd name="adj2" fmla="val 50000"/>
              </a:avLst>
            </a:prstGeom>
            <a:grp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5" name="Arrow: Right 4">
              <a:extLst>
                <a:ext uri="{FF2B5EF4-FFF2-40B4-BE49-F238E27FC236}">
                  <a16:creationId xmlns:a16="http://schemas.microsoft.com/office/drawing/2014/main" id="{49C98360-8858-4B29-B718-6FEB568D8B34}"/>
                </a:ext>
              </a:extLst>
            </p:cNvPr>
            <p:cNvSpPr txBox="1"/>
            <p:nvPr/>
          </p:nvSpPr>
          <p:spPr>
            <a:xfrm>
              <a:off x="4903470" y="1917819"/>
              <a:ext cx="186583" cy="187086"/>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GB" sz="1300" kern="1200"/>
            </a:p>
          </p:txBody>
        </p:sp>
      </p:grpSp>
      <p:grpSp>
        <p:nvGrpSpPr>
          <p:cNvPr id="43" name="Group 42">
            <a:extLst>
              <a:ext uri="{FF2B5EF4-FFF2-40B4-BE49-F238E27FC236}">
                <a16:creationId xmlns:a16="http://schemas.microsoft.com/office/drawing/2014/main" id="{A7E91821-6D72-4990-A30B-B8F4C1C45E0B}"/>
              </a:ext>
            </a:extLst>
          </p:cNvPr>
          <p:cNvGrpSpPr/>
          <p:nvPr/>
        </p:nvGrpSpPr>
        <p:grpSpPr>
          <a:xfrm>
            <a:off x="6410580" y="5131863"/>
            <a:ext cx="1257300" cy="754380"/>
            <a:chOff x="5280659" y="1634172"/>
            <a:chExt cx="1257300" cy="754380"/>
          </a:xfrm>
          <a:solidFill>
            <a:schemeClr val="accent5">
              <a:lumMod val="75000"/>
            </a:schemeClr>
          </a:solidFill>
        </p:grpSpPr>
        <p:sp>
          <p:nvSpPr>
            <p:cNvPr id="44" name="Rectangle: Rounded Corners 43">
              <a:extLst>
                <a:ext uri="{FF2B5EF4-FFF2-40B4-BE49-F238E27FC236}">
                  <a16:creationId xmlns:a16="http://schemas.microsoft.com/office/drawing/2014/main" id="{D3CEDCED-19C9-435A-B1DD-95DCE1D45C55}"/>
                </a:ext>
              </a:extLst>
            </p:cNvPr>
            <p:cNvSpPr/>
            <p:nvPr/>
          </p:nvSpPr>
          <p:spPr>
            <a:xfrm>
              <a:off x="5280659" y="1634172"/>
              <a:ext cx="1257300" cy="754380"/>
            </a:xfrm>
            <a:prstGeom prst="roundRect">
              <a:avLst>
                <a:gd name="adj" fmla="val 10000"/>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5" name="Rectangle: Rounded Corners 4">
              <a:extLst>
                <a:ext uri="{FF2B5EF4-FFF2-40B4-BE49-F238E27FC236}">
                  <a16:creationId xmlns:a16="http://schemas.microsoft.com/office/drawing/2014/main" id="{17ACA2E8-2564-414D-8CB0-AA2BCA6EC3B1}"/>
                </a:ext>
              </a:extLst>
            </p:cNvPr>
            <p:cNvSpPr txBox="1"/>
            <p:nvPr/>
          </p:nvSpPr>
          <p:spPr>
            <a:xfrm>
              <a:off x="5302754" y="1656267"/>
              <a:ext cx="1213110" cy="710190"/>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GB" sz="1900" kern="1200" dirty="0"/>
                <a:t>Equivalent</a:t>
              </a:r>
              <a:r>
                <a:rPr lang="en-GB" sz="1900" dirty="0"/>
                <a:t> heat treatment</a:t>
              </a:r>
              <a:endParaRPr lang="en-GB" sz="1900" kern="1200" dirty="0"/>
            </a:p>
          </p:txBody>
        </p:sp>
      </p:grpSp>
      <p:grpSp>
        <p:nvGrpSpPr>
          <p:cNvPr id="46" name="Group 45">
            <a:extLst>
              <a:ext uri="{FF2B5EF4-FFF2-40B4-BE49-F238E27FC236}">
                <a16:creationId xmlns:a16="http://schemas.microsoft.com/office/drawing/2014/main" id="{6F52C070-68A2-48E9-BE40-6C8394912CA9}"/>
              </a:ext>
            </a:extLst>
          </p:cNvPr>
          <p:cNvGrpSpPr/>
          <p:nvPr/>
        </p:nvGrpSpPr>
        <p:grpSpPr>
          <a:xfrm>
            <a:off x="6021807" y="5352281"/>
            <a:ext cx="266547" cy="311810"/>
            <a:chOff x="4903470" y="1855457"/>
            <a:chExt cx="266547" cy="311810"/>
          </a:xfrm>
          <a:solidFill>
            <a:schemeClr val="accent5">
              <a:lumMod val="75000"/>
            </a:schemeClr>
          </a:solidFill>
        </p:grpSpPr>
        <p:sp>
          <p:nvSpPr>
            <p:cNvPr id="47" name="Arrow: Right 46">
              <a:extLst>
                <a:ext uri="{FF2B5EF4-FFF2-40B4-BE49-F238E27FC236}">
                  <a16:creationId xmlns:a16="http://schemas.microsoft.com/office/drawing/2014/main" id="{BA81FB13-4A25-441B-A57E-DAB41B0D4E5E}"/>
                </a:ext>
              </a:extLst>
            </p:cNvPr>
            <p:cNvSpPr/>
            <p:nvPr/>
          </p:nvSpPr>
          <p:spPr>
            <a:xfrm>
              <a:off x="4903470" y="1855457"/>
              <a:ext cx="266547" cy="311810"/>
            </a:xfrm>
            <a:prstGeom prst="rightArrow">
              <a:avLst>
                <a:gd name="adj1" fmla="val 60000"/>
                <a:gd name="adj2" fmla="val 50000"/>
              </a:avLst>
            </a:prstGeom>
            <a:grp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48" name="Arrow: Right 4">
              <a:extLst>
                <a:ext uri="{FF2B5EF4-FFF2-40B4-BE49-F238E27FC236}">
                  <a16:creationId xmlns:a16="http://schemas.microsoft.com/office/drawing/2014/main" id="{1101D828-D0B3-43AF-ACF5-BFE7DBCE7BEF}"/>
                </a:ext>
              </a:extLst>
            </p:cNvPr>
            <p:cNvSpPr txBox="1"/>
            <p:nvPr/>
          </p:nvSpPr>
          <p:spPr>
            <a:xfrm>
              <a:off x="4903470" y="1917819"/>
              <a:ext cx="186583" cy="187086"/>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GB" sz="1300" kern="1200"/>
            </a:p>
          </p:txBody>
        </p:sp>
      </p:grpSp>
      <p:grpSp>
        <p:nvGrpSpPr>
          <p:cNvPr id="49" name="Group 48">
            <a:extLst>
              <a:ext uri="{FF2B5EF4-FFF2-40B4-BE49-F238E27FC236}">
                <a16:creationId xmlns:a16="http://schemas.microsoft.com/office/drawing/2014/main" id="{21B5FB80-0808-42D3-9AAA-C042A02A333E}"/>
              </a:ext>
            </a:extLst>
          </p:cNvPr>
          <p:cNvGrpSpPr/>
          <p:nvPr/>
        </p:nvGrpSpPr>
        <p:grpSpPr>
          <a:xfrm>
            <a:off x="7772168" y="5352281"/>
            <a:ext cx="266547" cy="311810"/>
            <a:chOff x="4903470" y="1855457"/>
            <a:chExt cx="266547" cy="311810"/>
          </a:xfrm>
          <a:solidFill>
            <a:schemeClr val="accent5">
              <a:lumMod val="75000"/>
            </a:schemeClr>
          </a:solidFill>
        </p:grpSpPr>
        <p:sp>
          <p:nvSpPr>
            <p:cNvPr id="50" name="Arrow: Right 49">
              <a:extLst>
                <a:ext uri="{FF2B5EF4-FFF2-40B4-BE49-F238E27FC236}">
                  <a16:creationId xmlns:a16="http://schemas.microsoft.com/office/drawing/2014/main" id="{BF34CC27-285A-4A02-9A77-B56BA24CF01D}"/>
                </a:ext>
              </a:extLst>
            </p:cNvPr>
            <p:cNvSpPr/>
            <p:nvPr/>
          </p:nvSpPr>
          <p:spPr>
            <a:xfrm>
              <a:off x="4903470" y="1855457"/>
              <a:ext cx="266547" cy="311810"/>
            </a:xfrm>
            <a:prstGeom prst="rightArrow">
              <a:avLst>
                <a:gd name="adj1" fmla="val 60000"/>
                <a:gd name="adj2" fmla="val 50000"/>
              </a:avLst>
            </a:prstGeom>
            <a:grp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51" name="Arrow: Right 4">
              <a:extLst>
                <a:ext uri="{FF2B5EF4-FFF2-40B4-BE49-F238E27FC236}">
                  <a16:creationId xmlns:a16="http://schemas.microsoft.com/office/drawing/2014/main" id="{3E63181F-0556-479C-BFDA-62A564D98A30}"/>
                </a:ext>
              </a:extLst>
            </p:cNvPr>
            <p:cNvSpPr txBox="1"/>
            <p:nvPr/>
          </p:nvSpPr>
          <p:spPr>
            <a:xfrm>
              <a:off x="4903470" y="1917819"/>
              <a:ext cx="186583" cy="187086"/>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GB" sz="1300" kern="1200"/>
            </a:p>
          </p:txBody>
        </p:sp>
      </p:grpSp>
      <p:grpSp>
        <p:nvGrpSpPr>
          <p:cNvPr id="79" name="Group 78">
            <a:extLst>
              <a:ext uri="{FF2B5EF4-FFF2-40B4-BE49-F238E27FC236}">
                <a16:creationId xmlns:a16="http://schemas.microsoft.com/office/drawing/2014/main" id="{36BD8BC4-63EE-4EEA-AEAB-85F8F555DC24}"/>
              </a:ext>
            </a:extLst>
          </p:cNvPr>
          <p:cNvGrpSpPr/>
          <p:nvPr/>
        </p:nvGrpSpPr>
        <p:grpSpPr>
          <a:xfrm>
            <a:off x="6410580" y="2265089"/>
            <a:ext cx="1257300" cy="754380"/>
            <a:chOff x="5280659" y="1634172"/>
            <a:chExt cx="1257300" cy="754380"/>
          </a:xfrm>
          <a:solidFill>
            <a:schemeClr val="accent2">
              <a:lumMod val="75000"/>
            </a:schemeClr>
          </a:solidFill>
        </p:grpSpPr>
        <p:sp>
          <p:nvSpPr>
            <p:cNvPr id="80" name="Rectangle: Rounded Corners 79">
              <a:extLst>
                <a:ext uri="{FF2B5EF4-FFF2-40B4-BE49-F238E27FC236}">
                  <a16:creationId xmlns:a16="http://schemas.microsoft.com/office/drawing/2014/main" id="{A715455F-F722-4572-A92A-1C49325C1AE5}"/>
                </a:ext>
              </a:extLst>
            </p:cNvPr>
            <p:cNvSpPr/>
            <p:nvPr/>
          </p:nvSpPr>
          <p:spPr>
            <a:xfrm>
              <a:off x="5280659" y="1634172"/>
              <a:ext cx="1257300" cy="754380"/>
            </a:xfrm>
            <a:prstGeom prst="roundRect">
              <a:avLst>
                <a:gd name="adj" fmla="val 10000"/>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81" name="Rectangle: Rounded Corners 4">
              <a:extLst>
                <a:ext uri="{FF2B5EF4-FFF2-40B4-BE49-F238E27FC236}">
                  <a16:creationId xmlns:a16="http://schemas.microsoft.com/office/drawing/2014/main" id="{CAD974F5-F93D-48FC-ABED-81FD420B28DA}"/>
                </a:ext>
              </a:extLst>
            </p:cNvPr>
            <p:cNvSpPr txBox="1"/>
            <p:nvPr/>
          </p:nvSpPr>
          <p:spPr>
            <a:xfrm>
              <a:off x="5302754" y="1656267"/>
              <a:ext cx="1213110" cy="710190"/>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GB" sz="1900" kern="1200" dirty="0"/>
                <a:t>PVD coat and polish</a:t>
              </a:r>
            </a:p>
          </p:txBody>
        </p:sp>
      </p:grpSp>
      <p:grpSp>
        <p:nvGrpSpPr>
          <p:cNvPr id="82" name="Group 81">
            <a:extLst>
              <a:ext uri="{FF2B5EF4-FFF2-40B4-BE49-F238E27FC236}">
                <a16:creationId xmlns:a16="http://schemas.microsoft.com/office/drawing/2014/main" id="{E0CC485A-C5B3-472C-A3FD-B0BEFFF3C732}"/>
              </a:ext>
            </a:extLst>
          </p:cNvPr>
          <p:cNvGrpSpPr/>
          <p:nvPr/>
        </p:nvGrpSpPr>
        <p:grpSpPr>
          <a:xfrm>
            <a:off x="6021807" y="2485507"/>
            <a:ext cx="266547" cy="311810"/>
            <a:chOff x="4903470" y="1855457"/>
            <a:chExt cx="266547" cy="311810"/>
          </a:xfrm>
          <a:solidFill>
            <a:schemeClr val="accent2">
              <a:lumMod val="75000"/>
            </a:schemeClr>
          </a:solidFill>
        </p:grpSpPr>
        <p:sp>
          <p:nvSpPr>
            <p:cNvPr id="83" name="Arrow: Right 82">
              <a:extLst>
                <a:ext uri="{FF2B5EF4-FFF2-40B4-BE49-F238E27FC236}">
                  <a16:creationId xmlns:a16="http://schemas.microsoft.com/office/drawing/2014/main" id="{BAB0B2A9-F30A-4153-9E12-C978A214E8C8}"/>
                </a:ext>
              </a:extLst>
            </p:cNvPr>
            <p:cNvSpPr/>
            <p:nvPr/>
          </p:nvSpPr>
          <p:spPr>
            <a:xfrm>
              <a:off x="4903470" y="1855457"/>
              <a:ext cx="266547" cy="311810"/>
            </a:xfrm>
            <a:prstGeom prst="rightArrow">
              <a:avLst>
                <a:gd name="adj1" fmla="val 60000"/>
                <a:gd name="adj2" fmla="val 50000"/>
              </a:avLst>
            </a:prstGeom>
            <a:grp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84" name="Arrow: Right 4">
              <a:extLst>
                <a:ext uri="{FF2B5EF4-FFF2-40B4-BE49-F238E27FC236}">
                  <a16:creationId xmlns:a16="http://schemas.microsoft.com/office/drawing/2014/main" id="{BCAEA020-C144-4289-9F38-4D91D1AE101B}"/>
                </a:ext>
              </a:extLst>
            </p:cNvPr>
            <p:cNvSpPr txBox="1"/>
            <p:nvPr/>
          </p:nvSpPr>
          <p:spPr>
            <a:xfrm>
              <a:off x="4903470" y="1917819"/>
              <a:ext cx="186583" cy="187086"/>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GB" sz="1300" kern="1200"/>
            </a:p>
          </p:txBody>
        </p:sp>
      </p:grpSp>
      <p:grpSp>
        <p:nvGrpSpPr>
          <p:cNvPr id="85" name="Group 84">
            <a:extLst>
              <a:ext uri="{FF2B5EF4-FFF2-40B4-BE49-F238E27FC236}">
                <a16:creationId xmlns:a16="http://schemas.microsoft.com/office/drawing/2014/main" id="{6D75B0BC-C6E6-4406-9B10-A3A4E4358531}"/>
              </a:ext>
            </a:extLst>
          </p:cNvPr>
          <p:cNvGrpSpPr/>
          <p:nvPr/>
        </p:nvGrpSpPr>
        <p:grpSpPr>
          <a:xfrm>
            <a:off x="7772168" y="2485507"/>
            <a:ext cx="266547" cy="311810"/>
            <a:chOff x="4903470" y="1855457"/>
            <a:chExt cx="266547" cy="311810"/>
          </a:xfrm>
          <a:solidFill>
            <a:schemeClr val="accent2">
              <a:lumMod val="75000"/>
            </a:schemeClr>
          </a:solidFill>
        </p:grpSpPr>
        <p:sp>
          <p:nvSpPr>
            <p:cNvPr id="86" name="Arrow: Right 85">
              <a:extLst>
                <a:ext uri="{FF2B5EF4-FFF2-40B4-BE49-F238E27FC236}">
                  <a16:creationId xmlns:a16="http://schemas.microsoft.com/office/drawing/2014/main" id="{9D5FB4B0-4B94-49F3-B298-5C32F657B80A}"/>
                </a:ext>
              </a:extLst>
            </p:cNvPr>
            <p:cNvSpPr/>
            <p:nvPr/>
          </p:nvSpPr>
          <p:spPr>
            <a:xfrm>
              <a:off x="4903470" y="1855457"/>
              <a:ext cx="266547" cy="311810"/>
            </a:xfrm>
            <a:prstGeom prst="rightArrow">
              <a:avLst>
                <a:gd name="adj1" fmla="val 60000"/>
                <a:gd name="adj2" fmla="val 50000"/>
              </a:avLst>
            </a:prstGeom>
            <a:grp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87" name="Arrow: Right 4">
              <a:extLst>
                <a:ext uri="{FF2B5EF4-FFF2-40B4-BE49-F238E27FC236}">
                  <a16:creationId xmlns:a16="http://schemas.microsoft.com/office/drawing/2014/main" id="{C67FD1DC-8035-42C3-BF9B-2954807CFA61}"/>
                </a:ext>
              </a:extLst>
            </p:cNvPr>
            <p:cNvSpPr txBox="1"/>
            <p:nvPr/>
          </p:nvSpPr>
          <p:spPr>
            <a:xfrm>
              <a:off x="4903470" y="1917819"/>
              <a:ext cx="186583" cy="187086"/>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GB" sz="1300" kern="1200"/>
            </a:p>
          </p:txBody>
        </p:sp>
      </p:grpSp>
      <p:sp>
        <p:nvSpPr>
          <p:cNvPr id="98" name="Right Brace 97">
            <a:extLst>
              <a:ext uri="{FF2B5EF4-FFF2-40B4-BE49-F238E27FC236}">
                <a16:creationId xmlns:a16="http://schemas.microsoft.com/office/drawing/2014/main" id="{25348184-4537-4F67-AC46-D35709877754}"/>
              </a:ext>
            </a:extLst>
          </p:cNvPr>
          <p:cNvSpPr/>
          <p:nvPr/>
        </p:nvSpPr>
        <p:spPr>
          <a:xfrm rot="5400000">
            <a:off x="2870885" y="2234470"/>
            <a:ext cx="1164323" cy="4832821"/>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99" name="Right Brace 98">
            <a:extLst>
              <a:ext uri="{FF2B5EF4-FFF2-40B4-BE49-F238E27FC236}">
                <a16:creationId xmlns:a16="http://schemas.microsoft.com/office/drawing/2014/main" id="{938AF061-D870-4F20-B31C-DF074E33CCEB}"/>
              </a:ext>
            </a:extLst>
          </p:cNvPr>
          <p:cNvSpPr/>
          <p:nvPr/>
        </p:nvSpPr>
        <p:spPr>
          <a:xfrm rot="5400000">
            <a:off x="9064963" y="3142642"/>
            <a:ext cx="1164323" cy="3016476"/>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00" name="TextBox 99">
            <a:extLst>
              <a:ext uri="{FF2B5EF4-FFF2-40B4-BE49-F238E27FC236}">
                <a16:creationId xmlns:a16="http://schemas.microsoft.com/office/drawing/2014/main" id="{8998743C-03D9-444C-AE82-C00017F2E171}"/>
              </a:ext>
            </a:extLst>
          </p:cNvPr>
          <p:cNvSpPr txBox="1"/>
          <p:nvPr/>
        </p:nvSpPr>
        <p:spPr>
          <a:xfrm>
            <a:off x="2472549" y="5254903"/>
            <a:ext cx="2173672" cy="369332"/>
          </a:xfrm>
          <a:prstGeom prst="rect">
            <a:avLst/>
          </a:prstGeom>
          <a:noFill/>
        </p:spPr>
        <p:txBody>
          <a:bodyPr wrap="none" rtlCol="0">
            <a:spAutoFit/>
          </a:bodyPr>
          <a:lstStyle/>
          <a:p>
            <a:r>
              <a:rPr lang="en-GB" dirty="0"/>
              <a:t>All of this in common</a:t>
            </a:r>
          </a:p>
        </p:txBody>
      </p:sp>
      <p:sp>
        <p:nvSpPr>
          <p:cNvPr id="101" name="TextBox 100">
            <a:extLst>
              <a:ext uri="{FF2B5EF4-FFF2-40B4-BE49-F238E27FC236}">
                <a16:creationId xmlns:a16="http://schemas.microsoft.com/office/drawing/2014/main" id="{164C2E5D-7D4B-4B89-9232-8CF5D647F643}"/>
              </a:ext>
            </a:extLst>
          </p:cNvPr>
          <p:cNvSpPr txBox="1"/>
          <p:nvPr/>
        </p:nvSpPr>
        <p:spPr>
          <a:xfrm>
            <a:off x="8582648" y="5233042"/>
            <a:ext cx="2173672" cy="369332"/>
          </a:xfrm>
          <a:prstGeom prst="rect">
            <a:avLst/>
          </a:prstGeom>
          <a:noFill/>
        </p:spPr>
        <p:txBody>
          <a:bodyPr wrap="none" rtlCol="0">
            <a:spAutoFit/>
          </a:bodyPr>
          <a:lstStyle/>
          <a:p>
            <a:r>
              <a:rPr lang="en-GB" dirty="0"/>
              <a:t>All of this in common</a:t>
            </a:r>
          </a:p>
        </p:txBody>
      </p:sp>
    </p:spTree>
    <p:extLst>
      <p:ext uri="{BB962C8B-B14F-4D97-AF65-F5344CB8AC3E}">
        <p14:creationId xmlns:p14="http://schemas.microsoft.com/office/powerpoint/2010/main" val="37135665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79EBA8-D7C2-49D2-AA9C-4062D43E54B1}"/>
              </a:ext>
            </a:extLst>
          </p:cNvPr>
          <p:cNvSpPr>
            <a:spLocks noGrp="1"/>
          </p:cNvSpPr>
          <p:nvPr>
            <p:ph type="title"/>
          </p:nvPr>
        </p:nvSpPr>
        <p:spPr/>
        <p:txBody>
          <a:bodyPr/>
          <a:lstStyle/>
          <a:p>
            <a:r>
              <a:rPr lang="en-GB" dirty="0"/>
              <a:t>Controls</a:t>
            </a:r>
          </a:p>
        </p:txBody>
      </p:sp>
      <p:graphicFrame>
        <p:nvGraphicFramePr>
          <p:cNvPr id="6" name="Content Placeholder 5">
            <a:extLst>
              <a:ext uri="{FF2B5EF4-FFF2-40B4-BE49-F238E27FC236}">
                <a16:creationId xmlns:a16="http://schemas.microsoft.com/office/drawing/2014/main" id="{650B9785-5536-4D15-8949-5C62EB6375BB}"/>
              </a:ext>
            </a:extLst>
          </p:cNvPr>
          <p:cNvGraphicFramePr>
            <a:graphicFrameLocks noGrp="1"/>
          </p:cNvGraphicFramePr>
          <p:nvPr>
            <p:ph idx="1"/>
            <p:extLst>
              <p:ext uri="{D42A27DB-BD31-4B8C-83A1-F6EECF244321}">
                <p14:modId xmlns:p14="http://schemas.microsoft.com/office/powerpoint/2010/main" val="1253127532"/>
              </p:ext>
            </p:extLst>
          </p:nvPr>
        </p:nvGraphicFramePr>
        <p:xfrm>
          <a:off x="1096963" y="1586770"/>
          <a:ext cx="10058400" cy="40227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7" name="Group 6">
            <a:extLst>
              <a:ext uri="{FF2B5EF4-FFF2-40B4-BE49-F238E27FC236}">
                <a16:creationId xmlns:a16="http://schemas.microsoft.com/office/drawing/2014/main" id="{97103E12-0B8F-4DF0-B2C7-F845C32EF9B6}"/>
              </a:ext>
            </a:extLst>
          </p:cNvPr>
          <p:cNvGrpSpPr/>
          <p:nvPr/>
        </p:nvGrpSpPr>
        <p:grpSpPr>
          <a:xfrm>
            <a:off x="6406464" y="4188631"/>
            <a:ext cx="1257300" cy="754380"/>
            <a:chOff x="5280659" y="1634172"/>
            <a:chExt cx="1257300" cy="754380"/>
          </a:xfrm>
          <a:solidFill>
            <a:srgbClr val="FBB862"/>
          </a:solidFill>
        </p:grpSpPr>
        <p:sp>
          <p:nvSpPr>
            <p:cNvPr id="8" name="Rectangle: Rounded Corners 7">
              <a:extLst>
                <a:ext uri="{FF2B5EF4-FFF2-40B4-BE49-F238E27FC236}">
                  <a16:creationId xmlns:a16="http://schemas.microsoft.com/office/drawing/2014/main" id="{AEF50618-53CB-4CAA-94FE-A56301A107DE}"/>
                </a:ext>
              </a:extLst>
            </p:cNvPr>
            <p:cNvSpPr/>
            <p:nvPr/>
          </p:nvSpPr>
          <p:spPr>
            <a:xfrm>
              <a:off x="5280659" y="1634172"/>
              <a:ext cx="1257300" cy="754380"/>
            </a:xfrm>
            <a:prstGeom prst="roundRect">
              <a:avLst>
                <a:gd name="adj" fmla="val 10000"/>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9" name="Rectangle: Rounded Corners 4">
              <a:extLst>
                <a:ext uri="{FF2B5EF4-FFF2-40B4-BE49-F238E27FC236}">
                  <a16:creationId xmlns:a16="http://schemas.microsoft.com/office/drawing/2014/main" id="{FB848AB4-46CB-4608-A837-CC2C1516AB34}"/>
                </a:ext>
              </a:extLst>
            </p:cNvPr>
            <p:cNvSpPr txBox="1"/>
            <p:nvPr/>
          </p:nvSpPr>
          <p:spPr>
            <a:xfrm>
              <a:off x="5302754" y="1656267"/>
              <a:ext cx="1213110" cy="710190"/>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GB" sz="1900" kern="1200" dirty="0"/>
                <a:t>No PVD coating</a:t>
              </a:r>
            </a:p>
          </p:txBody>
        </p:sp>
      </p:grpSp>
      <p:grpSp>
        <p:nvGrpSpPr>
          <p:cNvPr id="10" name="Group 9">
            <a:extLst>
              <a:ext uri="{FF2B5EF4-FFF2-40B4-BE49-F238E27FC236}">
                <a16:creationId xmlns:a16="http://schemas.microsoft.com/office/drawing/2014/main" id="{F96900F4-AB08-4607-9848-7B9F7A9539F9}"/>
              </a:ext>
            </a:extLst>
          </p:cNvPr>
          <p:cNvGrpSpPr/>
          <p:nvPr/>
        </p:nvGrpSpPr>
        <p:grpSpPr>
          <a:xfrm>
            <a:off x="6017691" y="4409049"/>
            <a:ext cx="266547" cy="311810"/>
            <a:chOff x="4903470" y="1855457"/>
            <a:chExt cx="266547" cy="311810"/>
          </a:xfrm>
          <a:solidFill>
            <a:srgbClr val="FBB862"/>
          </a:solidFill>
        </p:grpSpPr>
        <p:sp>
          <p:nvSpPr>
            <p:cNvPr id="11" name="Arrow: Right 10">
              <a:extLst>
                <a:ext uri="{FF2B5EF4-FFF2-40B4-BE49-F238E27FC236}">
                  <a16:creationId xmlns:a16="http://schemas.microsoft.com/office/drawing/2014/main" id="{B1291B8F-4272-4962-99A8-091CD152686D}"/>
                </a:ext>
              </a:extLst>
            </p:cNvPr>
            <p:cNvSpPr/>
            <p:nvPr/>
          </p:nvSpPr>
          <p:spPr>
            <a:xfrm>
              <a:off x="4903470" y="1855457"/>
              <a:ext cx="266547" cy="311810"/>
            </a:xfrm>
            <a:prstGeom prst="rightArrow">
              <a:avLst>
                <a:gd name="adj1" fmla="val 60000"/>
                <a:gd name="adj2" fmla="val 50000"/>
              </a:avLst>
            </a:prstGeom>
            <a:grp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2" name="Arrow: Right 4">
              <a:extLst>
                <a:ext uri="{FF2B5EF4-FFF2-40B4-BE49-F238E27FC236}">
                  <a16:creationId xmlns:a16="http://schemas.microsoft.com/office/drawing/2014/main" id="{13DDA97F-0D06-48A1-A85B-69D28415BD64}"/>
                </a:ext>
              </a:extLst>
            </p:cNvPr>
            <p:cNvSpPr txBox="1"/>
            <p:nvPr/>
          </p:nvSpPr>
          <p:spPr>
            <a:xfrm>
              <a:off x="4903470" y="1917819"/>
              <a:ext cx="186583" cy="187086"/>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GB" sz="1300" kern="1200"/>
            </a:p>
          </p:txBody>
        </p:sp>
      </p:grpSp>
      <p:grpSp>
        <p:nvGrpSpPr>
          <p:cNvPr id="13" name="Group 12">
            <a:extLst>
              <a:ext uri="{FF2B5EF4-FFF2-40B4-BE49-F238E27FC236}">
                <a16:creationId xmlns:a16="http://schemas.microsoft.com/office/drawing/2014/main" id="{91135354-0327-48A1-B377-8A45B455CF5C}"/>
              </a:ext>
            </a:extLst>
          </p:cNvPr>
          <p:cNvGrpSpPr/>
          <p:nvPr/>
        </p:nvGrpSpPr>
        <p:grpSpPr>
          <a:xfrm>
            <a:off x="7768052" y="4409049"/>
            <a:ext cx="266547" cy="311810"/>
            <a:chOff x="4903470" y="1855457"/>
            <a:chExt cx="266547" cy="311810"/>
          </a:xfrm>
          <a:solidFill>
            <a:srgbClr val="FBB862"/>
          </a:solidFill>
        </p:grpSpPr>
        <p:sp>
          <p:nvSpPr>
            <p:cNvPr id="14" name="Arrow: Right 13">
              <a:extLst>
                <a:ext uri="{FF2B5EF4-FFF2-40B4-BE49-F238E27FC236}">
                  <a16:creationId xmlns:a16="http://schemas.microsoft.com/office/drawing/2014/main" id="{89B040DB-3D12-42EC-B9ED-7B7411E76E5E}"/>
                </a:ext>
              </a:extLst>
            </p:cNvPr>
            <p:cNvSpPr/>
            <p:nvPr/>
          </p:nvSpPr>
          <p:spPr>
            <a:xfrm>
              <a:off x="4903470" y="1855457"/>
              <a:ext cx="266547" cy="311810"/>
            </a:xfrm>
            <a:prstGeom prst="rightArrow">
              <a:avLst>
                <a:gd name="adj1" fmla="val 60000"/>
                <a:gd name="adj2" fmla="val 50000"/>
              </a:avLst>
            </a:prstGeom>
            <a:grp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5" name="Arrow: Right 4">
              <a:extLst>
                <a:ext uri="{FF2B5EF4-FFF2-40B4-BE49-F238E27FC236}">
                  <a16:creationId xmlns:a16="http://schemas.microsoft.com/office/drawing/2014/main" id="{49C98360-8858-4B29-B718-6FEB568D8B34}"/>
                </a:ext>
              </a:extLst>
            </p:cNvPr>
            <p:cNvSpPr txBox="1"/>
            <p:nvPr/>
          </p:nvSpPr>
          <p:spPr>
            <a:xfrm>
              <a:off x="4903470" y="1917819"/>
              <a:ext cx="186583" cy="187086"/>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GB" sz="1300" kern="1200"/>
            </a:p>
          </p:txBody>
        </p:sp>
      </p:grpSp>
      <p:sp>
        <p:nvSpPr>
          <p:cNvPr id="99" name="Right Brace 98">
            <a:extLst>
              <a:ext uri="{FF2B5EF4-FFF2-40B4-BE49-F238E27FC236}">
                <a16:creationId xmlns:a16="http://schemas.microsoft.com/office/drawing/2014/main" id="{938AF061-D870-4F20-B31C-DF074E33CCEB}"/>
              </a:ext>
            </a:extLst>
          </p:cNvPr>
          <p:cNvSpPr/>
          <p:nvPr/>
        </p:nvSpPr>
        <p:spPr>
          <a:xfrm rot="5400000">
            <a:off x="9064963" y="3142642"/>
            <a:ext cx="1164323" cy="3016476"/>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01" name="TextBox 100">
            <a:extLst>
              <a:ext uri="{FF2B5EF4-FFF2-40B4-BE49-F238E27FC236}">
                <a16:creationId xmlns:a16="http://schemas.microsoft.com/office/drawing/2014/main" id="{164C2E5D-7D4B-4B89-9232-8CF5D647F643}"/>
              </a:ext>
            </a:extLst>
          </p:cNvPr>
          <p:cNvSpPr txBox="1"/>
          <p:nvPr/>
        </p:nvSpPr>
        <p:spPr>
          <a:xfrm>
            <a:off x="8582648" y="5233042"/>
            <a:ext cx="2120773" cy="369332"/>
          </a:xfrm>
          <a:prstGeom prst="rect">
            <a:avLst/>
          </a:prstGeom>
          <a:noFill/>
        </p:spPr>
        <p:txBody>
          <a:bodyPr wrap="none" rtlCol="0">
            <a:spAutoFit/>
          </a:bodyPr>
          <a:lstStyle/>
          <a:p>
            <a:r>
              <a:rPr lang="en-GB" dirty="0"/>
              <a:t>Only this in common</a:t>
            </a:r>
          </a:p>
        </p:txBody>
      </p:sp>
      <p:grpSp>
        <p:nvGrpSpPr>
          <p:cNvPr id="35" name="Group 34">
            <a:extLst>
              <a:ext uri="{FF2B5EF4-FFF2-40B4-BE49-F238E27FC236}">
                <a16:creationId xmlns:a16="http://schemas.microsoft.com/office/drawing/2014/main" id="{AD2B8912-C905-4989-A86F-99C30A503693}"/>
              </a:ext>
            </a:extLst>
          </p:cNvPr>
          <p:cNvGrpSpPr/>
          <p:nvPr/>
        </p:nvGrpSpPr>
        <p:grpSpPr>
          <a:xfrm>
            <a:off x="1085540" y="4210726"/>
            <a:ext cx="1257300" cy="754380"/>
            <a:chOff x="0" y="1634172"/>
            <a:chExt cx="1257300" cy="754380"/>
          </a:xfrm>
          <a:solidFill>
            <a:srgbClr val="FBB862"/>
          </a:solidFill>
        </p:grpSpPr>
        <p:sp>
          <p:nvSpPr>
            <p:cNvPr id="57" name="Rectangle: Rounded Corners 56">
              <a:extLst>
                <a:ext uri="{FF2B5EF4-FFF2-40B4-BE49-F238E27FC236}">
                  <a16:creationId xmlns:a16="http://schemas.microsoft.com/office/drawing/2014/main" id="{8066E0C9-BD7D-41D0-938F-C44005291660}"/>
                </a:ext>
              </a:extLst>
            </p:cNvPr>
            <p:cNvSpPr/>
            <p:nvPr/>
          </p:nvSpPr>
          <p:spPr>
            <a:xfrm>
              <a:off x="0" y="1634172"/>
              <a:ext cx="1257300" cy="754380"/>
            </a:xfrm>
            <a:prstGeom prst="roundRect">
              <a:avLst>
                <a:gd name="adj" fmla="val 10000"/>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58" name="Rectangle: Rounded Corners 4">
              <a:extLst>
                <a:ext uri="{FF2B5EF4-FFF2-40B4-BE49-F238E27FC236}">
                  <a16:creationId xmlns:a16="http://schemas.microsoft.com/office/drawing/2014/main" id="{15E9EFC1-2A92-4A08-8E6B-A68C72672DDD}"/>
                </a:ext>
              </a:extLst>
            </p:cNvPr>
            <p:cNvSpPr txBox="1"/>
            <p:nvPr/>
          </p:nvSpPr>
          <p:spPr>
            <a:xfrm>
              <a:off x="22095" y="1656267"/>
              <a:ext cx="1213110" cy="710190"/>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GB" sz="1900" kern="1200" dirty="0"/>
                <a:t>Buy steel</a:t>
              </a:r>
            </a:p>
          </p:txBody>
        </p:sp>
      </p:grpSp>
      <p:grpSp>
        <p:nvGrpSpPr>
          <p:cNvPr id="36" name="Group 35">
            <a:extLst>
              <a:ext uri="{FF2B5EF4-FFF2-40B4-BE49-F238E27FC236}">
                <a16:creationId xmlns:a16="http://schemas.microsoft.com/office/drawing/2014/main" id="{13BBD255-AF24-4266-91D4-FA316499A99D}"/>
              </a:ext>
            </a:extLst>
          </p:cNvPr>
          <p:cNvGrpSpPr/>
          <p:nvPr/>
        </p:nvGrpSpPr>
        <p:grpSpPr>
          <a:xfrm>
            <a:off x="2468569" y="4432011"/>
            <a:ext cx="266547" cy="311810"/>
            <a:chOff x="1383029" y="1855457"/>
            <a:chExt cx="266547" cy="311810"/>
          </a:xfrm>
          <a:solidFill>
            <a:srgbClr val="FBB862"/>
          </a:solidFill>
        </p:grpSpPr>
        <p:sp>
          <p:nvSpPr>
            <p:cNvPr id="55" name="Arrow: Right 54">
              <a:extLst>
                <a:ext uri="{FF2B5EF4-FFF2-40B4-BE49-F238E27FC236}">
                  <a16:creationId xmlns:a16="http://schemas.microsoft.com/office/drawing/2014/main" id="{99028B84-2059-43BF-B0B2-D082825B5C5C}"/>
                </a:ext>
              </a:extLst>
            </p:cNvPr>
            <p:cNvSpPr/>
            <p:nvPr/>
          </p:nvSpPr>
          <p:spPr>
            <a:xfrm>
              <a:off x="1383029" y="1855457"/>
              <a:ext cx="266547" cy="311810"/>
            </a:xfrm>
            <a:prstGeom prst="rightArrow">
              <a:avLst>
                <a:gd name="adj1" fmla="val 60000"/>
                <a:gd name="adj2" fmla="val 50000"/>
              </a:avLst>
            </a:prstGeom>
            <a:grp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56" name="Arrow: Right 6">
              <a:extLst>
                <a:ext uri="{FF2B5EF4-FFF2-40B4-BE49-F238E27FC236}">
                  <a16:creationId xmlns:a16="http://schemas.microsoft.com/office/drawing/2014/main" id="{D2B32442-D896-4951-91E6-5AA4647F70F6}"/>
                </a:ext>
              </a:extLst>
            </p:cNvPr>
            <p:cNvSpPr txBox="1"/>
            <p:nvPr/>
          </p:nvSpPr>
          <p:spPr>
            <a:xfrm>
              <a:off x="1383029" y="1917819"/>
              <a:ext cx="186583" cy="187086"/>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GB" sz="1300" kern="1200"/>
            </a:p>
          </p:txBody>
        </p:sp>
      </p:grpSp>
      <p:grpSp>
        <p:nvGrpSpPr>
          <p:cNvPr id="37" name="Group 36">
            <a:extLst>
              <a:ext uri="{FF2B5EF4-FFF2-40B4-BE49-F238E27FC236}">
                <a16:creationId xmlns:a16="http://schemas.microsoft.com/office/drawing/2014/main" id="{8F8D1C4E-4F42-4A6E-B740-E705EEAF62A1}"/>
              </a:ext>
            </a:extLst>
          </p:cNvPr>
          <p:cNvGrpSpPr/>
          <p:nvPr/>
        </p:nvGrpSpPr>
        <p:grpSpPr>
          <a:xfrm>
            <a:off x="2845759" y="4210726"/>
            <a:ext cx="1257300" cy="754380"/>
            <a:chOff x="1760219" y="1634172"/>
            <a:chExt cx="1257300" cy="754380"/>
          </a:xfrm>
          <a:solidFill>
            <a:srgbClr val="FBB862"/>
          </a:solidFill>
        </p:grpSpPr>
        <p:sp>
          <p:nvSpPr>
            <p:cNvPr id="53" name="Rectangle: Rounded Corners 52">
              <a:extLst>
                <a:ext uri="{FF2B5EF4-FFF2-40B4-BE49-F238E27FC236}">
                  <a16:creationId xmlns:a16="http://schemas.microsoft.com/office/drawing/2014/main" id="{CE04B29A-117D-4C00-8028-9AB4FC622C53}"/>
                </a:ext>
              </a:extLst>
            </p:cNvPr>
            <p:cNvSpPr/>
            <p:nvPr/>
          </p:nvSpPr>
          <p:spPr>
            <a:xfrm>
              <a:off x="1760219" y="1634172"/>
              <a:ext cx="1257300" cy="754380"/>
            </a:xfrm>
            <a:prstGeom prst="roundRect">
              <a:avLst>
                <a:gd name="adj" fmla="val 10000"/>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54" name="Rectangle: Rounded Corners 8">
              <a:extLst>
                <a:ext uri="{FF2B5EF4-FFF2-40B4-BE49-F238E27FC236}">
                  <a16:creationId xmlns:a16="http://schemas.microsoft.com/office/drawing/2014/main" id="{97007CAC-F5B3-4826-A8FF-8D7145143B19}"/>
                </a:ext>
              </a:extLst>
            </p:cNvPr>
            <p:cNvSpPr txBox="1"/>
            <p:nvPr/>
          </p:nvSpPr>
          <p:spPr>
            <a:xfrm>
              <a:off x="1782314" y="1656267"/>
              <a:ext cx="1213110" cy="710190"/>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GB" sz="1900" kern="1200" dirty="0"/>
                <a:t>Cut in to samples</a:t>
              </a:r>
            </a:p>
          </p:txBody>
        </p:sp>
      </p:grpSp>
      <p:grpSp>
        <p:nvGrpSpPr>
          <p:cNvPr id="38" name="Group 37">
            <a:extLst>
              <a:ext uri="{FF2B5EF4-FFF2-40B4-BE49-F238E27FC236}">
                <a16:creationId xmlns:a16="http://schemas.microsoft.com/office/drawing/2014/main" id="{3B36C83E-516F-4A58-B718-16417C7874A4}"/>
              </a:ext>
            </a:extLst>
          </p:cNvPr>
          <p:cNvGrpSpPr/>
          <p:nvPr/>
        </p:nvGrpSpPr>
        <p:grpSpPr>
          <a:xfrm>
            <a:off x="4228789" y="4432011"/>
            <a:ext cx="266547" cy="311810"/>
            <a:chOff x="3143249" y="1855457"/>
            <a:chExt cx="266547" cy="311810"/>
          </a:xfrm>
          <a:solidFill>
            <a:srgbClr val="FBB862"/>
          </a:solidFill>
        </p:grpSpPr>
        <p:sp>
          <p:nvSpPr>
            <p:cNvPr id="42" name="Arrow: Right 41">
              <a:extLst>
                <a:ext uri="{FF2B5EF4-FFF2-40B4-BE49-F238E27FC236}">
                  <a16:creationId xmlns:a16="http://schemas.microsoft.com/office/drawing/2014/main" id="{646BC469-0626-4F68-89E7-D16B5CD54FBF}"/>
                </a:ext>
              </a:extLst>
            </p:cNvPr>
            <p:cNvSpPr/>
            <p:nvPr/>
          </p:nvSpPr>
          <p:spPr>
            <a:xfrm>
              <a:off x="3143249" y="1855457"/>
              <a:ext cx="266547" cy="311810"/>
            </a:xfrm>
            <a:prstGeom prst="rightArrow">
              <a:avLst>
                <a:gd name="adj1" fmla="val 60000"/>
                <a:gd name="adj2" fmla="val 50000"/>
              </a:avLst>
            </a:prstGeom>
            <a:grp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52" name="Arrow: Right 10">
              <a:extLst>
                <a:ext uri="{FF2B5EF4-FFF2-40B4-BE49-F238E27FC236}">
                  <a16:creationId xmlns:a16="http://schemas.microsoft.com/office/drawing/2014/main" id="{801C1B49-D721-40A3-BC69-A931FB10D680}"/>
                </a:ext>
              </a:extLst>
            </p:cNvPr>
            <p:cNvSpPr txBox="1"/>
            <p:nvPr/>
          </p:nvSpPr>
          <p:spPr>
            <a:xfrm>
              <a:off x="3143249" y="1917819"/>
              <a:ext cx="186583" cy="187086"/>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GB" sz="1300" kern="1200"/>
            </a:p>
          </p:txBody>
        </p:sp>
      </p:grpSp>
      <p:grpSp>
        <p:nvGrpSpPr>
          <p:cNvPr id="39" name="Group 38">
            <a:extLst>
              <a:ext uri="{FF2B5EF4-FFF2-40B4-BE49-F238E27FC236}">
                <a16:creationId xmlns:a16="http://schemas.microsoft.com/office/drawing/2014/main" id="{FCBC95A2-641E-479E-B8CB-DF1D2D81C462}"/>
              </a:ext>
            </a:extLst>
          </p:cNvPr>
          <p:cNvGrpSpPr/>
          <p:nvPr/>
        </p:nvGrpSpPr>
        <p:grpSpPr>
          <a:xfrm>
            <a:off x="4605979" y="4210726"/>
            <a:ext cx="1257300" cy="754380"/>
            <a:chOff x="3520439" y="1634172"/>
            <a:chExt cx="1257300" cy="754380"/>
          </a:xfrm>
          <a:solidFill>
            <a:srgbClr val="FBB862"/>
          </a:solidFill>
        </p:grpSpPr>
        <p:sp>
          <p:nvSpPr>
            <p:cNvPr id="40" name="Rectangle: Rounded Corners 39">
              <a:extLst>
                <a:ext uri="{FF2B5EF4-FFF2-40B4-BE49-F238E27FC236}">
                  <a16:creationId xmlns:a16="http://schemas.microsoft.com/office/drawing/2014/main" id="{C85A7B66-08A2-48F4-91A0-4BF04740927C}"/>
                </a:ext>
              </a:extLst>
            </p:cNvPr>
            <p:cNvSpPr/>
            <p:nvPr/>
          </p:nvSpPr>
          <p:spPr>
            <a:xfrm>
              <a:off x="3520439" y="1634172"/>
              <a:ext cx="1257300" cy="754380"/>
            </a:xfrm>
            <a:prstGeom prst="roundRect">
              <a:avLst>
                <a:gd name="adj" fmla="val 10000"/>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41" name="Rectangle: Rounded Corners 12">
              <a:extLst>
                <a:ext uri="{FF2B5EF4-FFF2-40B4-BE49-F238E27FC236}">
                  <a16:creationId xmlns:a16="http://schemas.microsoft.com/office/drawing/2014/main" id="{ED51EDC0-2615-4B29-A16B-91920E193FEB}"/>
                </a:ext>
              </a:extLst>
            </p:cNvPr>
            <p:cNvSpPr txBox="1"/>
            <p:nvPr/>
          </p:nvSpPr>
          <p:spPr>
            <a:xfrm>
              <a:off x="3542534" y="1656267"/>
              <a:ext cx="1213110" cy="710190"/>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GB" sz="1900" kern="1200" dirty="0"/>
                <a:t>Polish samples</a:t>
              </a:r>
            </a:p>
          </p:txBody>
        </p:sp>
      </p:grpSp>
    </p:spTree>
    <p:extLst>
      <p:ext uri="{BB962C8B-B14F-4D97-AF65-F5344CB8AC3E}">
        <p14:creationId xmlns:p14="http://schemas.microsoft.com/office/powerpoint/2010/main" val="33737473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CB2C31-57E4-4BD6-B907-F8DA3C0EF770}"/>
              </a:ext>
            </a:extLst>
          </p:cNvPr>
          <p:cNvSpPr>
            <a:spLocks noGrp="1"/>
          </p:cNvSpPr>
          <p:nvPr>
            <p:ph type="title"/>
          </p:nvPr>
        </p:nvSpPr>
        <p:spPr/>
        <p:txBody>
          <a:bodyPr/>
          <a:lstStyle/>
          <a:p>
            <a:r>
              <a:rPr lang="en-GB" dirty="0"/>
              <a:t>Removing experimenter bias</a:t>
            </a:r>
          </a:p>
        </p:txBody>
      </p:sp>
      <p:pic>
        <p:nvPicPr>
          <p:cNvPr id="4" name="Picture 3" descr="A close up of a sign&#10;&#10;Description automatically generated">
            <a:extLst>
              <a:ext uri="{FF2B5EF4-FFF2-40B4-BE49-F238E27FC236}">
                <a16:creationId xmlns:a16="http://schemas.microsoft.com/office/drawing/2014/main" id="{4D9BCA35-8C38-44C4-81C3-24B9741590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01952" y="2181225"/>
            <a:ext cx="1256990" cy="1440000"/>
          </a:xfrm>
          <a:prstGeom prst="rect">
            <a:avLst/>
          </a:prstGeom>
        </p:spPr>
      </p:pic>
      <p:pic>
        <p:nvPicPr>
          <p:cNvPr id="6" name="Picture 5" descr="A close up of a sign&#10;&#10;Description automatically generated">
            <a:extLst>
              <a:ext uri="{FF2B5EF4-FFF2-40B4-BE49-F238E27FC236}">
                <a16:creationId xmlns:a16="http://schemas.microsoft.com/office/drawing/2014/main" id="{0F712F18-F329-4D9C-8E00-59000557A8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75731" y="2181225"/>
            <a:ext cx="1256990" cy="1440000"/>
          </a:xfrm>
          <a:prstGeom prst="rect">
            <a:avLst/>
          </a:prstGeom>
        </p:spPr>
      </p:pic>
      <p:pic>
        <p:nvPicPr>
          <p:cNvPr id="10" name="Picture 9" descr="A close up of a sign&#10;&#10;Description automatically generated">
            <a:extLst>
              <a:ext uri="{FF2B5EF4-FFF2-40B4-BE49-F238E27FC236}">
                <a16:creationId xmlns:a16="http://schemas.microsoft.com/office/drawing/2014/main" id="{B516FBA6-0152-4A88-A9F3-687F9883C6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8173" y="2181225"/>
            <a:ext cx="1256990" cy="1440000"/>
          </a:xfrm>
          <a:prstGeom prst="rect">
            <a:avLst/>
          </a:prstGeom>
        </p:spPr>
      </p:pic>
      <p:sp>
        <p:nvSpPr>
          <p:cNvPr id="11" name="TextBox 10">
            <a:extLst>
              <a:ext uri="{FF2B5EF4-FFF2-40B4-BE49-F238E27FC236}">
                <a16:creationId xmlns:a16="http://schemas.microsoft.com/office/drawing/2014/main" id="{5ED1CDDA-1473-429D-859B-D90E9763DB31}"/>
              </a:ext>
            </a:extLst>
          </p:cNvPr>
          <p:cNvSpPr txBox="1"/>
          <p:nvPr/>
        </p:nvSpPr>
        <p:spPr>
          <a:xfrm>
            <a:off x="1783008" y="3647715"/>
            <a:ext cx="747320" cy="307777"/>
          </a:xfrm>
          <a:prstGeom prst="rect">
            <a:avLst/>
          </a:prstGeom>
          <a:noFill/>
        </p:spPr>
        <p:txBody>
          <a:bodyPr wrap="none" rtlCol="0">
            <a:spAutoFit/>
          </a:bodyPr>
          <a:lstStyle/>
          <a:p>
            <a:pPr algn="ctr"/>
            <a:r>
              <a:rPr lang="en-GB" sz="1400" dirty="0"/>
              <a:t>Base oil</a:t>
            </a:r>
          </a:p>
        </p:txBody>
      </p:sp>
      <p:sp>
        <p:nvSpPr>
          <p:cNvPr id="12" name="TextBox 11">
            <a:extLst>
              <a:ext uri="{FF2B5EF4-FFF2-40B4-BE49-F238E27FC236}">
                <a16:creationId xmlns:a16="http://schemas.microsoft.com/office/drawing/2014/main" id="{7E46C4BD-22DA-4E7E-8B96-39535358C7D6}"/>
              </a:ext>
            </a:extLst>
          </p:cNvPr>
          <p:cNvSpPr txBox="1"/>
          <p:nvPr/>
        </p:nvSpPr>
        <p:spPr>
          <a:xfrm>
            <a:off x="3521145" y="3630390"/>
            <a:ext cx="1218603" cy="523220"/>
          </a:xfrm>
          <a:prstGeom prst="rect">
            <a:avLst/>
          </a:prstGeom>
          <a:noFill/>
        </p:spPr>
        <p:txBody>
          <a:bodyPr wrap="none" rtlCol="0">
            <a:spAutoFit/>
          </a:bodyPr>
          <a:lstStyle/>
          <a:p>
            <a:pPr algn="ctr"/>
            <a:r>
              <a:rPr lang="en-GB" sz="1400" dirty="0"/>
              <a:t>Oil with C </a:t>
            </a:r>
          </a:p>
          <a:p>
            <a:pPr algn="ctr"/>
            <a:r>
              <a:rPr lang="en-GB" sz="1400" dirty="0"/>
              <a:t>nano particles</a:t>
            </a:r>
          </a:p>
        </p:txBody>
      </p:sp>
      <p:sp>
        <p:nvSpPr>
          <p:cNvPr id="13" name="TextBox 12">
            <a:extLst>
              <a:ext uri="{FF2B5EF4-FFF2-40B4-BE49-F238E27FC236}">
                <a16:creationId xmlns:a16="http://schemas.microsoft.com/office/drawing/2014/main" id="{2CF4EC74-EFA6-4555-9A49-37331EFD331C}"/>
              </a:ext>
            </a:extLst>
          </p:cNvPr>
          <p:cNvSpPr txBox="1"/>
          <p:nvPr/>
        </p:nvSpPr>
        <p:spPr>
          <a:xfrm>
            <a:off x="5497141" y="3647715"/>
            <a:ext cx="1258678" cy="523220"/>
          </a:xfrm>
          <a:prstGeom prst="rect">
            <a:avLst/>
          </a:prstGeom>
          <a:noFill/>
        </p:spPr>
        <p:txBody>
          <a:bodyPr wrap="none" rtlCol="0">
            <a:spAutoFit/>
          </a:bodyPr>
          <a:lstStyle/>
          <a:p>
            <a:pPr algn="ctr"/>
            <a:r>
              <a:rPr lang="en-GB" sz="1400" dirty="0"/>
              <a:t>Oil with Ag</a:t>
            </a:r>
          </a:p>
          <a:p>
            <a:pPr algn="ctr"/>
            <a:r>
              <a:rPr lang="en-GB" sz="1400" dirty="0"/>
              <a:t>nano particles</a:t>
            </a:r>
          </a:p>
        </p:txBody>
      </p:sp>
      <p:pic>
        <p:nvPicPr>
          <p:cNvPr id="15" name="Picture 14" descr="A close up of a sign&#10;&#10;Description automatically generated">
            <a:extLst>
              <a:ext uri="{FF2B5EF4-FFF2-40B4-BE49-F238E27FC236}">
                <a16:creationId xmlns:a16="http://schemas.microsoft.com/office/drawing/2014/main" id="{97A1EA83-0722-459A-B499-CFFFB77C44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78854" y="4333875"/>
            <a:ext cx="1256990" cy="1440000"/>
          </a:xfrm>
          <a:prstGeom prst="rect">
            <a:avLst/>
          </a:prstGeom>
        </p:spPr>
      </p:pic>
      <p:pic>
        <p:nvPicPr>
          <p:cNvPr id="16" name="Picture 15" descr="A close up of a sign&#10;&#10;Description automatically generated">
            <a:extLst>
              <a:ext uri="{FF2B5EF4-FFF2-40B4-BE49-F238E27FC236}">
                <a16:creationId xmlns:a16="http://schemas.microsoft.com/office/drawing/2014/main" id="{0C13D6ED-06E4-4F65-AB39-2F6CC0C6DD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52633" y="4333875"/>
            <a:ext cx="1256990" cy="1440000"/>
          </a:xfrm>
          <a:prstGeom prst="rect">
            <a:avLst/>
          </a:prstGeom>
        </p:spPr>
      </p:pic>
      <p:pic>
        <p:nvPicPr>
          <p:cNvPr id="17" name="Picture 16" descr="A close up of a sign&#10;&#10;Description automatically generated">
            <a:extLst>
              <a:ext uri="{FF2B5EF4-FFF2-40B4-BE49-F238E27FC236}">
                <a16:creationId xmlns:a16="http://schemas.microsoft.com/office/drawing/2014/main" id="{D8696286-FBA4-4863-BEED-5F3619ABA97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05075" y="4333875"/>
            <a:ext cx="1256990" cy="1440000"/>
          </a:xfrm>
          <a:prstGeom prst="rect">
            <a:avLst/>
          </a:prstGeom>
        </p:spPr>
      </p:pic>
      <p:sp>
        <p:nvSpPr>
          <p:cNvPr id="18" name="TextBox 17">
            <a:extLst>
              <a:ext uri="{FF2B5EF4-FFF2-40B4-BE49-F238E27FC236}">
                <a16:creationId xmlns:a16="http://schemas.microsoft.com/office/drawing/2014/main" id="{62C0AFCA-F4D0-4529-B7F8-AE0579CE5000}"/>
              </a:ext>
            </a:extLst>
          </p:cNvPr>
          <p:cNvSpPr txBox="1"/>
          <p:nvPr/>
        </p:nvSpPr>
        <p:spPr>
          <a:xfrm>
            <a:off x="1989139" y="5800365"/>
            <a:ext cx="288861" cy="307777"/>
          </a:xfrm>
          <a:prstGeom prst="rect">
            <a:avLst/>
          </a:prstGeom>
          <a:noFill/>
        </p:spPr>
        <p:txBody>
          <a:bodyPr wrap="none" rtlCol="0">
            <a:spAutoFit/>
          </a:bodyPr>
          <a:lstStyle/>
          <a:p>
            <a:pPr algn="ctr"/>
            <a:r>
              <a:rPr lang="en-GB" sz="1400" dirty="0"/>
              <a:t>A</a:t>
            </a:r>
          </a:p>
        </p:txBody>
      </p:sp>
      <p:sp>
        <p:nvSpPr>
          <p:cNvPr id="19" name="TextBox 18">
            <a:extLst>
              <a:ext uri="{FF2B5EF4-FFF2-40B4-BE49-F238E27FC236}">
                <a16:creationId xmlns:a16="http://schemas.microsoft.com/office/drawing/2014/main" id="{915DE3BB-5A37-4841-86AD-23115B34D301}"/>
              </a:ext>
            </a:extLst>
          </p:cNvPr>
          <p:cNvSpPr txBox="1"/>
          <p:nvPr/>
        </p:nvSpPr>
        <p:spPr>
          <a:xfrm>
            <a:off x="3966124" y="5783040"/>
            <a:ext cx="282449" cy="307777"/>
          </a:xfrm>
          <a:prstGeom prst="rect">
            <a:avLst/>
          </a:prstGeom>
          <a:noFill/>
        </p:spPr>
        <p:txBody>
          <a:bodyPr wrap="none" rtlCol="0">
            <a:spAutoFit/>
          </a:bodyPr>
          <a:lstStyle/>
          <a:p>
            <a:pPr algn="ctr"/>
            <a:r>
              <a:rPr lang="en-GB" sz="1400" dirty="0"/>
              <a:t>B</a:t>
            </a:r>
          </a:p>
        </p:txBody>
      </p:sp>
      <p:sp>
        <p:nvSpPr>
          <p:cNvPr id="20" name="TextBox 19">
            <a:extLst>
              <a:ext uri="{FF2B5EF4-FFF2-40B4-BE49-F238E27FC236}">
                <a16:creationId xmlns:a16="http://schemas.microsoft.com/office/drawing/2014/main" id="{0B2B8004-0351-4A6D-A492-D94A29434A88}"/>
              </a:ext>
            </a:extLst>
          </p:cNvPr>
          <p:cNvSpPr txBox="1"/>
          <p:nvPr/>
        </p:nvSpPr>
        <p:spPr>
          <a:xfrm>
            <a:off x="5962959" y="5800365"/>
            <a:ext cx="280846" cy="307777"/>
          </a:xfrm>
          <a:prstGeom prst="rect">
            <a:avLst/>
          </a:prstGeom>
          <a:noFill/>
        </p:spPr>
        <p:txBody>
          <a:bodyPr wrap="none" rtlCol="0">
            <a:spAutoFit/>
          </a:bodyPr>
          <a:lstStyle/>
          <a:p>
            <a:pPr algn="ctr"/>
            <a:r>
              <a:rPr lang="en-GB" sz="1400" dirty="0"/>
              <a:t>C</a:t>
            </a:r>
          </a:p>
        </p:txBody>
      </p:sp>
      <p:graphicFrame>
        <p:nvGraphicFramePr>
          <p:cNvPr id="21" name="Table 21">
            <a:extLst>
              <a:ext uri="{FF2B5EF4-FFF2-40B4-BE49-F238E27FC236}">
                <a16:creationId xmlns:a16="http://schemas.microsoft.com/office/drawing/2014/main" id="{0B6F8FFF-493A-43E1-B579-F2FCF59CDB78}"/>
              </a:ext>
            </a:extLst>
          </p:cNvPr>
          <p:cNvGraphicFramePr>
            <a:graphicFrameLocks noGrp="1"/>
          </p:cNvGraphicFramePr>
          <p:nvPr>
            <p:extLst>
              <p:ext uri="{D42A27DB-BD31-4B8C-83A1-F6EECF244321}">
                <p14:modId xmlns:p14="http://schemas.microsoft.com/office/powerpoint/2010/main" val="2659831207"/>
              </p:ext>
            </p:extLst>
          </p:nvPr>
        </p:nvGraphicFramePr>
        <p:xfrm>
          <a:off x="7962900" y="2664777"/>
          <a:ext cx="3444873" cy="741680"/>
        </p:xfrm>
        <a:graphic>
          <a:graphicData uri="http://schemas.openxmlformats.org/drawingml/2006/table">
            <a:tbl>
              <a:tblPr firstRow="1" bandRow="1">
                <a:tableStyleId>{5C22544A-7EE6-4342-B048-85BDC9FD1C3A}</a:tableStyleId>
              </a:tblPr>
              <a:tblGrid>
                <a:gridCol w="1148291">
                  <a:extLst>
                    <a:ext uri="{9D8B030D-6E8A-4147-A177-3AD203B41FA5}">
                      <a16:colId xmlns:a16="http://schemas.microsoft.com/office/drawing/2014/main" val="2872418850"/>
                    </a:ext>
                  </a:extLst>
                </a:gridCol>
                <a:gridCol w="1148291">
                  <a:extLst>
                    <a:ext uri="{9D8B030D-6E8A-4147-A177-3AD203B41FA5}">
                      <a16:colId xmlns:a16="http://schemas.microsoft.com/office/drawing/2014/main" val="1025800101"/>
                    </a:ext>
                  </a:extLst>
                </a:gridCol>
                <a:gridCol w="1148291">
                  <a:extLst>
                    <a:ext uri="{9D8B030D-6E8A-4147-A177-3AD203B41FA5}">
                      <a16:colId xmlns:a16="http://schemas.microsoft.com/office/drawing/2014/main" val="926020857"/>
                    </a:ext>
                  </a:extLst>
                </a:gridCol>
              </a:tblGrid>
              <a:tr h="370840">
                <a:tc>
                  <a:txBody>
                    <a:bodyPr/>
                    <a:lstStyle/>
                    <a:p>
                      <a:pPr algn="ctr"/>
                      <a:r>
                        <a:rPr lang="en-GB" dirty="0"/>
                        <a:t>A</a:t>
                      </a:r>
                    </a:p>
                  </a:txBody>
                  <a:tcPr/>
                </a:tc>
                <a:tc>
                  <a:txBody>
                    <a:bodyPr/>
                    <a:lstStyle/>
                    <a:p>
                      <a:pPr algn="ctr"/>
                      <a:r>
                        <a:rPr lang="en-GB" dirty="0"/>
                        <a:t>B</a:t>
                      </a:r>
                    </a:p>
                  </a:txBody>
                  <a:tcPr/>
                </a:tc>
                <a:tc>
                  <a:txBody>
                    <a:bodyPr/>
                    <a:lstStyle/>
                    <a:p>
                      <a:pPr algn="ctr"/>
                      <a:r>
                        <a:rPr lang="en-GB" dirty="0"/>
                        <a:t>C</a:t>
                      </a:r>
                    </a:p>
                  </a:txBody>
                  <a:tcPr/>
                </a:tc>
                <a:extLst>
                  <a:ext uri="{0D108BD9-81ED-4DB2-BD59-A6C34878D82A}">
                    <a16:rowId xmlns:a16="http://schemas.microsoft.com/office/drawing/2014/main" val="1974485311"/>
                  </a:ext>
                </a:extLst>
              </a:tr>
              <a:tr h="370840">
                <a:tc>
                  <a:txBody>
                    <a:bodyPr/>
                    <a:lstStyle/>
                    <a:p>
                      <a:pPr algn="ctr"/>
                      <a:r>
                        <a:rPr lang="en-GB" dirty="0"/>
                        <a:t>Ag NP</a:t>
                      </a:r>
                    </a:p>
                  </a:txBody>
                  <a:tcPr/>
                </a:tc>
                <a:tc>
                  <a:txBody>
                    <a:bodyPr/>
                    <a:lstStyle/>
                    <a:p>
                      <a:pPr algn="ctr"/>
                      <a:r>
                        <a:rPr lang="en-GB" dirty="0"/>
                        <a:t>Base oil</a:t>
                      </a:r>
                    </a:p>
                  </a:txBody>
                  <a:tcPr/>
                </a:tc>
                <a:tc>
                  <a:txBody>
                    <a:bodyPr/>
                    <a:lstStyle/>
                    <a:p>
                      <a:pPr algn="ctr"/>
                      <a:r>
                        <a:rPr lang="en-GB" dirty="0"/>
                        <a:t>C NP</a:t>
                      </a:r>
                    </a:p>
                  </a:txBody>
                  <a:tcPr/>
                </a:tc>
                <a:extLst>
                  <a:ext uri="{0D108BD9-81ED-4DB2-BD59-A6C34878D82A}">
                    <a16:rowId xmlns:a16="http://schemas.microsoft.com/office/drawing/2014/main" val="807758652"/>
                  </a:ext>
                </a:extLst>
              </a:tr>
            </a:tbl>
          </a:graphicData>
        </a:graphic>
      </p:graphicFrame>
      <p:sp>
        <p:nvSpPr>
          <p:cNvPr id="23" name="TextBox 22">
            <a:extLst>
              <a:ext uri="{FF2B5EF4-FFF2-40B4-BE49-F238E27FC236}">
                <a16:creationId xmlns:a16="http://schemas.microsoft.com/office/drawing/2014/main" id="{B25F7475-EC95-49C1-83AE-AF2AD8D5B40E}"/>
              </a:ext>
            </a:extLst>
          </p:cNvPr>
          <p:cNvSpPr txBox="1"/>
          <p:nvPr/>
        </p:nvSpPr>
        <p:spPr>
          <a:xfrm>
            <a:off x="8153400" y="3967634"/>
            <a:ext cx="3444873" cy="1477328"/>
          </a:xfrm>
          <a:prstGeom prst="rect">
            <a:avLst/>
          </a:prstGeom>
          <a:noFill/>
        </p:spPr>
        <p:txBody>
          <a:bodyPr wrap="square" rtlCol="0">
            <a:spAutoFit/>
          </a:bodyPr>
          <a:lstStyle/>
          <a:p>
            <a:r>
              <a:rPr lang="en-GB" dirty="0"/>
              <a:t>Experimenter doesn’t get to see this until after:</a:t>
            </a:r>
          </a:p>
          <a:p>
            <a:r>
              <a:rPr lang="en-GB" dirty="0"/>
              <a:t>Experiment</a:t>
            </a:r>
          </a:p>
          <a:p>
            <a:r>
              <a:rPr lang="en-GB" dirty="0"/>
              <a:t>Data analysis</a:t>
            </a:r>
          </a:p>
          <a:p>
            <a:r>
              <a:rPr lang="en-GB" dirty="0"/>
              <a:t>Post test analysis e.g. microscopy</a:t>
            </a:r>
          </a:p>
        </p:txBody>
      </p:sp>
    </p:spTree>
    <p:extLst>
      <p:ext uri="{BB962C8B-B14F-4D97-AF65-F5344CB8AC3E}">
        <p14:creationId xmlns:p14="http://schemas.microsoft.com/office/powerpoint/2010/main" val="301078794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CB2C31-57E4-4BD6-B907-F8DA3C0EF770}"/>
              </a:ext>
            </a:extLst>
          </p:cNvPr>
          <p:cNvSpPr>
            <a:spLocks noGrp="1"/>
          </p:cNvSpPr>
          <p:nvPr>
            <p:ph type="title"/>
          </p:nvPr>
        </p:nvSpPr>
        <p:spPr/>
        <p:txBody>
          <a:bodyPr/>
          <a:lstStyle/>
          <a:p>
            <a:r>
              <a:rPr lang="en-GB" dirty="0"/>
              <a:t>Removing experimenter bias</a:t>
            </a:r>
          </a:p>
        </p:txBody>
      </p:sp>
      <p:pic>
        <p:nvPicPr>
          <p:cNvPr id="4" name="Picture 3" descr="A close up of a sign&#10;&#10;Description automatically generated">
            <a:extLst>
              <a:ext uri="{FF2B5EF4-FFF2-40B4-BE49-F238E27FC236}">
                <a16:creationId xmlns:a16="http://schemas.microsoft.com/office/drawing/2014/main" id="{4D9BCA35-8C38-44C4-81C3-24B97415903D}"/>
              </a:ext>
            </a:extLst>
          </p:cNvPr>
          <p:cNvPicPr>
            <a:picLocks noChangeAspect="1"/>
          </p:cNvPicPr>
          <p:nvPr/>
        </p:nvPicPr>
        <p:blipFill>
          <a:blip r:embed="rId3">
            <a:biLevel thresh="75000"/>
            <a:extLst>
              <a:ext uri="{28A0092B-C50C-407E-A947-70E740481C1C}">
                <a14:useLocalDpi xmlns:a14="http://schemas.microsoft.com/office/drawing/2010/main" val="0"/>
              </a:ext>
            </a:extLst>
          </a:blip>
          <a:stretch>
            <a:fillRect/>
          </a:stretch>
        </p:blipFill>
        <p:spPr>
          <a:xfrm>
            <a:off x="3501952" y="2181225"/>
            <a:ext cx="1256990" cy="1440000"/>
          </a:xfrm>
          <a:prstGeom prst="rect">
            <a:avLst/>
          </a:prstGeom>
        </p:spPr>
      </p:pic>
      <p:pic>
        <p:nvPicPr>
          <p:cNvPr id="6" name="Picture 5" descr="A close up of a sign&#10;&#10;Description automatically generated">
            <a:extLst>
              <a:ext uri="{FF2B5EF4-FFF2-40B4-BE49-F238E27FC236}">
                <a16:creationId xmlns:a16="http://schemas.microsoft.com/office/drawing/2014/main" id="{0F712F18-F329-4D9C-8E00-59000557A8C3}"/>
              </a:ext>
            </a:extLst>
          </p:cNvPr>
          <p:cNvPicPr>
            <a:picLocks noChangeAspect="1"/>
          </p:cNvPicPr>
          <p:nvPr/>
        </p:nvPicPr>
        <p:blipFill>
          <a:blip r:embed="rId3">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5475731" y="2181225"/>
            <a:ext cx="1256990" cy="1440000"/>
          </a:xfrm>
          <a:prstGeom prst="rect">
            <a:avLst/>
          </a:prstGeom>
        </p:spPr>
      </p:pic>
      <p:pic>
        <p:nvPicPr>
          <p:cNvPr id="10" name="Picture 9" descr="A close up of a sign&#10;&#10;Description automatically generated">
            <a:extLst>
              <a:ext uri="{FF2B5EF4-FFF2-40B4-BE49-F238E27FC236}">
                <a16:creationId xmlns:a16="http://schemas.microsoft.com/office/drawing/2014/main" id="{B516FBA6-0152-4A88-A9F3-687F9883C6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8173" y="2181225"/>
            <a:ext cx="1256990" cy="1440000"/>
          </a:xfrm>
          <a:prstGeom prst="rect">
            <a:avLst/>
          </a:prstGeom>
        </p:spPr>
      </p:pic>
      <p:sp>
        <p:nvSpPr>
          <p:cNvPr id="11" name="TextBox 10">
            <a:extLst>
              <a:ext uri="{FF2B5EF4-FFF2-40B4-BE49-F238E27FC236}">
                <a16:creationId xmlns:a16="http://schemas.microsoft.com/office/drawing/2014/main" id="{5ED1CDDA-1473-429D-859B-D90E9763DB31}"/>
              </a:ext>
            </a:extLst>
          </p:cNvPr>
          <p:cNvSpPr txBox="1"/>
          <p:nvPr/>
        </p:nvSpPr>
        <p:spPr>
          <a:xfrm>
            <a:off x="1783008" y="3647715"/>
            <a:ext cx="747320" cy="307777"/>
          </a:xfrm>
          <a:prstGeom prst="rect">
            <a:avLst/>
          </a:prstGeom>
          <a:noFill/>
        </p:spPr>
        <p:txBody>
          <a:bodyPr wrap="none" rtlCol="0">
            <a:spAutoFit/>
          </a:bodyPr>
          <a:lstStyle/>
          <a:p>
            <a:pPr algn="ctr"/>
            <a:r>
              <a:rPr lang="en-GB" sz="1400" dirty="0"/>
              <a:t>Base oil</a:t>
            </a:r>
          </a:p>
        </p:txBody>
      </p:sp>
      <p:sp>
        <p:nvSpPr>
          <p:cNvPr id="12" name="TextBox 11">
            <a:extLst>
              <a:ext uri="{FF2B5EF4-FFF2-40B4-BE49-F238E27FC236}">
                <a16:creationId xmlns:a16="http://schemas.microsoft.com/office/drawing/2014/main" id="{7E46C4BD-22DA-4E7E-8B96-39535358C7D6}"/>
              </a:ext>
            </a:extLst>
          </p:cNvPr>
          <p:cNvSpPr txBox="1"/>
          <p:nvPr/>
        </p:nvSpPr>
        <p:spPr>
          <a:xfrm>
            <a:off x="3521145" y="3630390"/>
            <a:ext cx="1218603" cy="523220"/>
          </a:xfrm>
          <a:prstGeom prst="rect">
            <a:avLst/>
          </a:prstGeom>
          <a:noFill/>
        </p:spPr>
        <p:txBody>
          <a:bodyPr wrap="none" rtlCol="0">
            <a:spAutoFit/>
          </a:bodyPr>
          <a:lstStyle/>
          <a:p>
            <a:pPr algn="ctr"/>
            <a:r>
              <a:rPr lang="en-GB" sz="1400" dirty="0"/>
              <a:t>Oil with C </a:t>
            </a:r>
          </a:p>
          <a:p>
            <a:pPr algn="ctr"/>
            <a:r>
              <a:rPr lang="en-GB" sz="1400" dirty="0"/>
              <a:t>nano particles</a:t>
            </a:r>
          </a:p>
        </p:txBody>
      </p:sp>
      <p:sp>
        <p:nvSpPr>
          <p:cNvPr id="13" name="TextBox 12">
            <a:extLst>
              <a:ext uri="{FF2B5EF4-FFF2-40B4-BE49-F238E27FC236}">
                <a16:creationId xmlns:a16="http://schemas.microsoft.com/office/drawing/2014/main" id="{2CF4EC74-EFA6-4555-9A49-37331EFD331C}"/>
              </a:ext>
            </a:extLst>
          </p:cNvPr>
          <p:cNvSpPr txBox="1"/>
          <p:nvPr/>
        </p:nvSpPr>
        <p:spPr>
          <a:xfrm>
            <a:off x="5497141" y="3647715"/>
            <a:ext cx="1258678" cy="523220"/>
          </a:xfrm>
          <a:prstGeom prst="rect">
            <a:avLst/>
          </a:prstGeom>
          <a:noFill/>
        </p:spPr>
        <p:txBody>
          <a:bodyPr wrap="none" rtlCol="0">
            <a:spAutoFit/>
          </a:bodyPr>
          <a:lstStyle/>
          <a:p>
            <a:pPr algn="ctr"/>
            <a:r>
              <a:rPr lang="en-GB" sz="1400" dirty="0"/>
              <a:t>Oil with Ag</a:t>
            </a:r>
          </a:p>
          <a:p>
            <a:pPr algn="ctr"/>
            <a:r>
              <a:rPr lang="en-GB" sz="1400" dirty="0"/>
              <a:t>nano particles</a:t>
            </a:r>
          </a:p>
        </p:txBody>
      </p:sp>
      <p:pic>
        <p:nvPicPr>
          <p:cNvPr id="15" name="Picture 14" descr="A close up of a sign&#10;&#10;Description automatically generated">
            <a:extLst>
              <a:ext uri="{FF2B5EF4-FFF2-40B4-BE49-F238E27FC236}">
                <a16:creationId xmlns:a16="http://schemas.microsoft.com/office/drawing/2014/main" id="{97A1EA83-0722-459A-B499-CFFFB77C44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78854" y="4333875"/>
            <a:ext cx="1256990" cy="1440000"/>
          </a:xfrm>
          <a:prstGeom prst="rect">
            <a:avLst/>
          </a:prstGeom>
        </p:spPr>
      </p:pic>
      <p:pic>
        <p:nvPicPr>
          <p:cNvPr id="16" name="Picture 15" descr="A close up of a sign&#10;&#10;Description automatically generated">
            <a:extLst>
              <a:ext uri="{FF2B5EF4-FFF2-40B4-BE49-F238E27FC236}">
                <a16:creationId xmlns:a16="http://schemas.microsoft.com/office/drawing/2014/main" id="{0C13D6ED-06E4-4F65-AB39-2F6CC0C6DDED}"/>
              </a:ext>
            </a:extLst>
          </p:cNvPr>
          <p:cNvPicPr>
            <a:picLocks noChangeAspect="1"/>
          </p:cNvPicPr>
          <p:nvPr/>
        </p:nvPicPr>
        <p:blipFill>
          <a:blip r:embed="rId3">
            <a:biLevel thresh="75000"/>
            <a:extLst>
              <a:ext uri="{28A0092B-C50C-407E-A947-70E740481C1C}">
                <a14:useLocalDpi xmlns:a14="http://schemas.microsoft.com/office/drawing/2010/main" val="0"/>
              </a:ext>
            </a:extLst>
          </a:blip>
          <a:stretch>
            <a:fillRect/>
          </a:stretch>
        </p:blipFill>
        <p:spPr>
          <a:xfrm>
            <a:off x="5452633" y="4333875"/>
            <a:ext cx="1256990" cy="1440000"/>
          </a:xfrm>
          <a:prstGeom prst="rect">
            <a:avLst/>
          </a:prstGeom>
        </p:spPr>
      </p:pic>
      <p:pic>
        <p:nvPicPr>
          <p:cNvPr id="17" name="Picture 16" descr="A close up of a sign&#10;&#10;Description automatically generated">
            <a:extLst>
              <a:ext uri="{FF2B5EF4-FFF2-40B4-BE49-F238E27FC236}">
                <a16:creationId xmlns:a16="http://schemas.microsoft.com/office/drawing/2014/main" id="{D8696286-FBA4-4863-BEED-5F3619ABA976}"/>
              </a:ext>
            </a:extLst>
          </p:cNvPr>
          <p:cNvPicPr>
            <a:picLocks noChangeAspect="1"/>
          </p:cNvPicPr>
          <p:nvPr/>
        </p:nvPicPr>
        <p:blipFill>
          <a:blip r:embed="rId3">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1505075" y="4333875"/>
            <a:ext cx="1256990" cy="1440000"/>
          </a:xfrm>
          <a:prstGeom prst="rect">
            <a:avLst/>
          </a:prstGeom>
        </p:spPr>
      </p:pic>
      <p:sp>
        <p:nvSpPr>
          <p:cNvPr id="18" name="TextBox 17">
            <a:extLst>
              <a:ext uri="{FF2B5EF4-FFF2-40B4-BE49-F238E27FC236}">
                <a16:creationId xmlns:a16="http://schemas.microsoft.com/office/drawing/2014/main" id="{62C0AFCA-F4D0-4529-B7F8-AE0579CE5000}"/>
              </a:ext>
            </a:extLst>
          </p:cNvPr>
          <p:cNvSpPr txBox="1"/>
          <p:nvPr/>
        </p:nvSpPr>
        <p:spPr>
          <a:xfrm>
            <a:off x="1989139" y="5800365"/>
            <a:ext cx="288861" cy="307777"/>
          </a:xfrm>
          <a:prstGeom prst="rect">
            <a:avLst/>
          </a:prstGeom>
          <a:noFill/>
        </p:spPr>
        <p:txBody>
          <a:bodyPr wrap="none" rtlCol="0">
            <a:spAutoFit/>
          </a:bodyPr>
          <a:lstStyle/>
          <a:p>
            <a:pPr algn="ctr"/>
            <a:r>
              <a:rPr lang="en-GB" sz="1400" dirty="0"/>
              <a:t>A</a:t>
            </a:r>
          </a:p>
        </p:txBody>
      </p:sp>
      <p:sp>
        <p:nvSpPr>
          <p:cNvPr id="19" name="TextBox 18">
            <a:extLst>
              <a:ext uri="{FF2B5EF4-FFF2-40B4-BE49-F238E27FC236}">
                <a16:creationId xmlns:a16="http://schemas.microsoft.com/office/drawing/2014/main" id="{915DE3BB-5A37-4841-86AD-23115B34D301}"/>
              </a:ext>
            </a:extLst>
          </p:cNvPr>
          <p:cNvSpPr txBox="1"/>
          <p:nvPr/>
        </p:nvSpPr>
        <p:spPr>
          <a:xfrm>
            <a:off x="3966124" y="5783040"/>
            <a:ext cx="282449" cy="307777"/>
          </a:xfrm>
          <a:prstGeom prst="rect">
            <a:avLst/>
          </a:prstGeom>
          <a:noFill/>
        </p:spPr>
        <p:txBody>
          <a:bodyPr wrap="none" rtlCol="0">
            <a:spAutoFit/>
          </a:bodyPr>
          <a:lstStyle/>
          <a:p>
            <a:pPr algn="ctr"/>
            <a:r>
              <a:rPr lang="en-GB" sz="1400" dirty="0"/>
              <a:t>B</a:t>
            </a:r>
          </a:p>
        </p:txBody>
      </p:sp>
      <p:sp>
        <p:nvSpPr>
          <p:cNvPr id="20" name="TextBox 19">
            <a:extLst>
              <a:ext uri="{FF2B5EF4-FFF2-40B4-BE49-F238E27FC236}">
                <a16:creationId xmlns:a16="http://schemas.microsoft.com/office/drawing/2014/main" id="{0B2B8004-0351-4A6D-A492-D94A29434A88}"/>
              </a:ext>
            </a:extLst>
          </p:cNvPr>
          <p:cNvSpPr txBox="1"/>
          <p:nvPr/>
        </p:nvSpPr>
        <p:spPr>
          <a:xfrm>
            <a:off x="5962959" y="5800365"/>
            <a:ext cx="280846" cy="307777"/>
          </a:xfrm>
          <a:prstGeom prst="rect">
            <a:avLst/>
          </a:prstGeom>
          <a:noFill/>
        </p:spPr>
        <p:txBody>
          <a:bodyPr wrap="none" rtlCol="0">
            <a:spAutoFit/>
          </a:bodyPr>
          <a:lstStyle/>
          <a:p>
            <a:pPr algn="ctr"/>
            <a:r>
              <a:rPr lang="en-GB" sz="1400" dirty="0"/>
              <a:t>C</a:t>
            </a:r>
          </a:p>
        </p:txBody>
      </p:sp>
      <p:pic>
        <p:nvPicPr>
          <p:cNvPr id="22" name="Picture 21" descr="A close up of a logo&#10;&#10;Description automatically generated">
            <a:extLst>
              <a:ext uri="{FF2B5EF4-FFF2-40B4-BE49-F238E27FC236}">
                <a16:creationId xmlns:a16="http://schemas.microsoft.com/office/drawing/2014/main" id="{67C6C17C-3F02-49AA-B044-F1547E25C105}"/>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flipH="1">
            <a:off x="5844798" y="3035617"/>
            <a:ext cx="472659" cy="470768"/>
          </a:xfrm>
          <a:prstGeom prst="rect">
            <a:avLst/>
          </a:prstGeom>
        </p:spPr>
      </p:pic>
      <p:pic>
        <p:nvPicPr>
          <p:cNvPr id="24" name="Picture 23" descr="A close up of a logo&#10;&#10;Description automatically generated">
            <a:extLst>
              <a:ext uri="{FF2B5EF4-FFF2-40B4-BE49-F238E27FC236}">
                <a16:creationId xmlns:a16="http://schemas.microsoft.com/office/drawing/2014/main" id="{1EB7EB0F-889E-4902-A460-DDB0106F55A2}"/>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flipH="1">
            <a:off x="1862079" y="5209578"/>
            <a:ext cx="472659" cy="470768"/>
          </a:xfrm>
          <a:prstGeom prst="rect">
            <a:avLst/>
          </a:prstGeom>
        </p:spPr>
      </p:pic>
    </p:spTree>
    <p:extLst>
      <p:ext uri="{BB962C8B-B14F-4D97-AF65-F5344CB8AC3E}">
        <p14:creationId xmlns:p14="http://schemas.microsoft.com/office/powerpoint/2010/main" val="393366602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82CDF7-1132-40E8-ACFC-18D6DC2A6EC1}"/>
              </a:ext>
            </a:extLst>
          </p:cNvPr>
          <p:cNvSpPr>
            <a:spLocks noGrp="1"/>
          </p:cNvSpPr>
          <p:nvPr>
            <p:ph type="title"/>
          </p:nvPr>
        </p:nvSpPr>
        <p:spPr/>
        <p:txBody>
          <a:bodyPr/>
          <a:lstStyle/>
          <a:p>
            <a:r>
              <a:rPr lang="en-GB" dirty="0"/>
              <a:t>Partial blinding</a:t>
            </a:r>
          </a:p>
        </p:txBody>
      </p:sp>
      <p:sp>
        <p:nvSpPr>
          <p:cNvPr id="3" name="Content Placeholder 2">
            <a:extLst>
              <a:ext uri="{FF2B5EF4-FFF2-40B4-BE49-F238E27FC236}">
                <a16:creationId xmlns:a16="http://schemas.microsoft.com/office/drawing/2014/main" id="{A93A51A1-EF34-4B51-9A93-0C63425FD07C}"/>
              </a:ext>
            </a:extLst>
          </p:cNvPr>
          <p:cNvSpPr>
            <a:spLocks noGrp="1"/>
          </p:cNvSpPr>
          <p:nvPr>
            <p:ph idx="1"/>
          </p:nvPr>
        </p:nvSpPr>
        <p:spPr/>
        <p:txBody>
          <a:bodyPr>
            <a:normAutofit/>
          </a:bodyPr>
          <a:lstStyle/>
          <a:p>
            <a:pPr>
              <a:spcBef>
                <a:spcPts val="0"/>
              </a:spcBef>
            </a:pPr>
            <a:r>
              <a:rPr lang="en-GB" dirty="0"/>
              <a:t>Test plan:</a:t>
            </a:r>
          </a:p>
          <a:p>
            <a:pPr>
              <a:spcBef>
                <a:spcPts val="0"/>
              </a:spcBef>
            </a:pPr>
            <a:endParaRPr lang="en-GB" dirty="0"/>
          </a:p>
          <a:p>
            <a:pPr>
              <a:spcBef>
                <a:spcPts val="0"/>
              </a:spcBef>
            </a:pPr>
            <a:r>
              <a:rPr lang="en-GB" dirty="0"/>
              <a:t>Set up equipment</a:t>
            </a:r>
          </a:p>
          <a:p>
            <a:pPr>
              <a:spcBef>
                <a:spcPts val="0"/>
              </a:spcBef>
            </a:pPr>
            <a:r>
              <a:rPr lang="en-GB" dirty="0"/>
              <a:t>Calibrate force sensor</a:t>
            </a:r>
          </a:p>
          <a:p>
            <a:pPr>
              <a:spcBef>
                <a:spcPts val="0"/>
              </a:spcBef>
            </a:pPr>
            <a:r>
              <a:rPr lang="en-GB" dirty="0"/>
              <a:t>Clean next sample in acetone</a:t>
            </a:r>
          </a:p>
          <a:p>
            <a:pPr>
              <a:spcBef>
                <a:spcPts val="0"/>
              </a:spcBef>
            </a:pPr>
            <a:r>
              <a:rPr lang="en-GB" dirty="0"/>
              <a:t>Put sample in equipment</a:t>
            </a:r>
          </a:p>
          <a:p>
            <a:pPr>
              <a:spcBef>
                <a:spcPts val="0"/>
              </a:spcBef>
            </a:pPr>
            <a:r>
              <a:rPr lang="en-GB" dirty="0"/>
              <a:t>Run in for 50 cycles</a:t>
            </a:r>
          </a:p>
          <a:p>
            <a:pPr>
              <a:spcBef>
                <a:spcPts val="0"/>
              </a:spcBef>
            </a:pPr>
            <a:r>
              <a:rPr lang="en-GB" dirty="0"/>
              <a:t>Set test parameters</a:t>
            </a:r>
          </a:p>
          <a:p>
            <a:pPr>
              <a:spcBef>
                <a:spcPts val="0"/>
              </a:spcBef>
            </a:pPr>
            <a:r>
              <a:rPr lang="en-GB" dirty="0">
                <a:solidFill>
                  <a:srgbClr val="FF0000"/>
                </a:solidFill>
              </a:rPr>
              <a:t>Add 20ml of test oil</a:t>
            </a:r>
          </a:p>
          <a:p>
            <a:pPr>
              <a:spcBef>
                <a:spcPts val="0"/>
              </a:spcBef>
            </a:pPr>
            <a:r>
              <a:rPr lang="en-GB" dirty="0">
                <a:solidFill>
                  <a:srgbClr val="FF0000"/>
                </a:solidFill>
              </a:rPr>
              <a:t>Press go, record notes, don’t stop the test</a:t>
            </a:r>
          </a:p>
          <a:p>
            <a:pPr>
              <a:spcBef>
                <a:spcPts val="0"/>
              </a:spcBef>
            </a:pPr>
            <a:r>
              <a:rPr lang="en-GB" dirty="0">
                <a:solidFill>
                  <a:srgbClr val="FF0000"/>
                </a:solidFill>
              </a:rPr>
              <a:t>Clean up</a:t>
            </a:r>
          </a:p>
          <a:p>
            <a:pPr>
              <a:spcBef>
                <a:spcPts val="0"/>
              </a:spcBef>
            </a:pPr>
            <a:r>
              <a:rPr lang="en-GB" dirty="0"/>
              <a:t>Process data</a:t>
            </a:r>
          </a:p>
          <a:p>
            <a:pPr>
              <a:spcBef>
                <a:spcPts val="0"/>
              </a:spcBef>
            </a:pPr>
            <a:r>
              <a:rPr lang="en-GB" dirty="0"/>
              <a:t>Analyse data</a:t>
            </a:r>
          </a:p>
        </p:txBody>
      </p:sp>
      <p:sp>
        <p:nvSpPr>
          <p:cNvPr id="4" name="Right Brace 3">
            <a:extLst>
              <a:ext uri="{FF2B5EF4-FFF2-40B4-BE49-F238E27FC236}">
                <a16:creationId xmlns:a16="http://schemas.microsoft.com/office/drawing/2014/main" id="{C95C68EE-9760-44D1-A78A-CDC0F106941F}"/>
              </a:ext>
            </a:extLst>
          </p:cNvPr>
          <p:cNvSpPr/>
          <p:nvPr/>
        </p:nvSpPr>
        <p:spPr>
          <a:xfrm>
            <a:off x="5314950" y="4333875"/>
            <a:ext cx="847725" cy="809625"/>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GB"/>
          </a:p>
        </p:txBody>
      </p:sp>
      <p:sp>
        <p:nvSpPr>
          <p:cNvPr id="5" name="TextBox 4">
            <a:extLst>
              <a:ext uri="{FF2B5EF4-FFF2-40B4-BE49-F238E27FC236}">
                <a16:creationId xmlns:a16="http://schemas.microsoft.com/office/drawing/2014/main" id="{F399CA03-8EFD-48E8-8495-045F638F8462}"/>
              </a:ext>
            </a:extLst>
          </p:cNvPr>
          <p:cNvSpPr txBox="1"/>
          <p:nvPr/>
        </p:nvSpPr>
        <p:spPr>
          <a:xfrm>
            <a:off x="6191424" y="4552950"/>
            <a:ext cx="2209451" cy="369332"/>
          </a:xfrm>
          <a:prstGeom prst="rect">
            <a:avLst/>
          </a:prstGeom>
          <a:noFill/>
        </p:spPr>
        <p:txBody>
          <a:bodyPr wrap="none" rtlCol="0">
            <a:spAutoFit/>
          </a:bodyPr>
          <a:lstStyle/>
          <a:p>
            <a:r>
              <a:rPr lang="en-GB" dirty="0"/>
              <a:t>Can’t be blinded here</a:t>
            </a:r>
          </a:p>
        </p:txBody>
      </p:sp>
    </p:spTree>
    <p:extLst>
      <p:ext uri="{BB962C8B-B14F-4D97-AF65-F5344CB8AC3E}">
        <p14:creationId xmlns:p14="http://schemas.microsoft.com/office/powerpoint/2010/main" val="28219178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82CDF7-1132-40E8-ACFC-18D6DC2A6EC1}"/>
              </a:ext>
            </a:extLst>
          </p:cNvPr>
          <p:cNvSpPr>
            <a:spLocks noGrp="1"/>
          </p:cNvSpPr>
          <p:nvPr>
            <p:ph type="title"/>
          </p:nvPr>
        </p:nvSpPr>
        <p:spPr/>
        <p:txBody>
          <a:bodyPr/>
          <a:lstStyle/>
          <a:p>
            <a:r>
              <a:rPr lang="en-GB" dirty="0"/>
              <a:t>A strict plan</a:t>
            </a:r>
          </a:p>
        </p:txBody>
      </p:sp>
      <p:sp>
        <p:nvSpPr>
          <p:cNvPr id="3" name="Content Placeholder 2">
            <a:extLst>
              <a:ext uri="{FF2B5EF4-FFF2-40B4-BE49-F238E27FC236}">
                <a16:creationId xmlns:a16="http://schemas.microsoft.com/office/drawing/2014/main" id="{A93A51A1-EF34-4B51-9A93-0C63425FD07C}"/>
              </a:ext>
            </a:extLst>
          </p:cNvPr>
          <p:cNvSpPr>
            <a:spLocks noGrp="1"/>
          </p:cNvSpPr>
          <p:nvPr>
            <p:ph idx="1"/>
          </p:nvPr>
        </p:nvSpPr>
        <p:spPr/>
        <p:txBody>
          <a:bodyPr>
            <a:normAutofit/>
          </a:bodyPr>
          <a:lstStyle/>
          <a:p>
            <a:pPr>
              <a:spcBef>
                <a:spcPts val="0"/>
              </a:spcBef>
            </a:pPr>
            <a:r>
              <a:rPr lang="en-GB" dirty="0"/>
              <a:t>Test plan:</a:t>
            </a:r>
          </a:p>
          <a:p>
            <a:pPr marL="0" indent="0">
              <a:spcBef>
                <a:spcPts val="0"/>
              </a:spcBef>
              <a:buNone/>
            </a:pPr>
            <a:r>
              <a:rPr lang="en-GB" dirty="0"/>
              <a:t> </a:t>
            </a:r>
          </a:p>
          <a:p>
            <a:pPr>
              <a:spcBef>
                <a:spcPts val="0"/>
              </a:spcBef>
            </a:pPr>
            <a:r>
              <a:rPr lang="en-GB" dirty="0"/>
              <a:t>Set up equipment 		100N load cell, medium suspension</a:t>
            </a:r>
          </a:p>
          <a:p>
            <a:pPr>
              <a:spcBef>
                <a:spcPts val="0"/>
              </a:spcBef>
            </a:pPr>
            <a:r>
              <a:rPr lang="en-GB" dirty="0"/>
              <a:t>Clean next sample in acetone	1 minute in ultrasonic cleaner, handle with tweezers after</a:t>
            </a:r>
          </a:p>
          <a:p>
            <a:pPr>
              <a:spcBef>
                <a:spcPts val="0"/>
              </a:spcBef>
            </a:pPr>
            <a:r>
              <a:rPr lang="en-GB" dirty="0"/>
              <a:t>Put sample in equipment		etc.</a:t>
            </a:r>
          </a:p>
          <a:p>
            <a:pPr>
              <a:spcBef>
                <a:spcPts val="0"/>
              </a:spcBef>
            </a:pPr>
            <a:r>
              <a:rPr lang="en-GB" dirty="0"/>
              <a:t>Run in for 50 cycles		etc.</a:t>
            </a:r>
          </a:p>
          <a:p>
            <a:pPr>
              <a:spcBef>
                <a:spcPts val="0"/>
              </a:spcBef>
            </a:pPr>
            <a:r>
              <a:rPr lang="en-GB" dirty="0"/>
              <a:t>Set test parameters</a:t>
            </a:r>
          </a:p>
          <a:p>
            <a:pPr>
              <a:spcBef>
                <a:spcPts val="0"/>
              </a:spcBef>
            </a:pPr>
            <a:r>
              <a:rPr lang="en-GB" dirty="0"/>
              <a:t>Add 20ml of test oil		Over a 1 second period</a:t>
            </a:r>
          </a:p>
          <a:p>
            <a:pPr>
              <a:spcBef>
                <a:spcPts val="0"/>
              </a:spcBef>
            </a:pPr>
            <a:r>
              <a:rPr lang="en-GB" dirty="0"/>
              <a:t>Press go, record notes</a:t>
            </a:r>
          </a:p>
          <a:p>
            <a:pPr>
              <a:spcBef>
                <a:spcPts val="0"/>
              </a:spcBef>
            </a:pPr>
            <a:r>
              <a:rPr lang="en-GB" dirty="0"/>
              <a:t>Clean up</a:t>
            </a:r>
          </a:p>
          <a:p>
            <a:pPr>
              <a:spcBef>
                <a:spcPts val="0"/>
              </a:spcBef>
            </a:pPr>
            <a:r>
              <a:rPr lang="en-GB" dirty="0"/>
              <a:t>Process data			Take the mean of the first 100 cycles after run in</a:t>
            </a:r>
          </a:p>
          <a:p>
            <a:pPr>
              <a:spcBef>
                <a:spcPts val="0"/>
              </a:spcBef>
            </a:pPr>
            <a:r>
              <a:rPr lang="en-GB" dirty="0"/>
              <a:t>Analyse data			2 sided t-test between samples</a:t>
            </a:r>
          </a:p>
        </p:txBody>
      </p:sp>
    </p:spTree>
    <p:extLst>
      <p:ext uri="{BB962C8B-B14F-4D97-AF65-F5344CB8AC3E}">
        <p14:creationId xmlns:p14="http://schemas.microsoft.com/office/powerpoint/2010/main" val="70479841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3A1FD0-FF02-4913-9A5C-42090FB1F9B1}"/>
              </a:ext>
            </a:extLst>
          </p:cNvPr>
          <p:cNvSpPr>
            <a:spLocks noGrp="1"/>
          </p:cNvSpPr>
          <p:nvPr>
            <p:ph type="title"/>
          </p:nvPr>
        </p:nvSpPr>
        <p:spPr/>
        <p:txBody>
          <a:bodyPr/>
          <a:lstStyle/>
          <a:p>
            <a:r>
              <a:rPr lang="en-GB" dirty="0"/>
              <a:t>Data processing</a:t>
            </a:r>
          </a:p>
        </p:txBody>
      </p:sp>
      <p:pic>
        <p:nvPicPr>
          <p:cNvPr id="4" name="Content Placeholder 4">
            <a:extLst>
              <a:ext uri="{FF2B5EF4-FFF2-40B4-BE49-F238E27FC236}">
                <a16:creationId xmlns:a16="http://schemas.microsoft.com/office/drawing/2014/main" id="{8EA73D84-FABD-443D-A7ED-5ACF189389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7408" y="1825625"/>
            <a:ext cx="5826059" cy="4351338"/>
          </a:xfrm>
          <a:prstGeom prst="rect">
            <a:avLst/>
          </a:prstGeom>
        </p:spPr>
      </p:pic>
      <p:cxnSp>
        <p:nvCxnSpPr>
          <p:cNvPr id="5" name="Straight Connector 4">
            <a:extLst>
              <a:ext uri="{FF2B5EF4-FFF2-40B4-BE49-F238E27FC236}">
                <a16:creationId xmlns:a16="http://schemas.microsoft.com/office/drawing/2014/main" id="{E6EA8005-EEE3-45E0-9960-F72C6C7ECE9F}"/>
              </a:ext>
            </a:extLst>
          </p:cNvPr>
          <p:cNvCxnSpPr/>
          <p:nvPr/>
        </p:nvCxnSpPr>
        <p:spPr>
          <a:xfrm flipV="1">
            <a:off x="1757715" y="4236440"/>
            <a:ext cx="2659310" cy="109057"/>
          </a:xfrm>
          <a:prstGeom prst="line">
            <a:avLst/>
          </a:prstGeom>
          <a:ln>
            <a:solidFill>
              <a:srgbClr val="FFC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400BE19-D926-4AA1-BF02-A85E1F19A411}"/>
              </a:ext>
            </a:extLst>
          </p:cNvPr>
          <p:cNvSpPr txBox="1"/>
          <p:nvPr/>
        </p:nvSpPr>
        <p:spPr>
          <a:xfrm rot="21446345">
            <a:off x="2111558" y="3921636"/>
            <a:ext cx="2166299" cy="369332"/>
          </a:xfrm>
          <a:prstGeom prst="rect">
            <a:avLst/>
          </a:prstGeom>
          <a:noFill/>
          <a:ln>
            <a:noFill/>
          </a:ln>
        </p:spPr>
        <p:txBody>
          <a:bodyPr wrap="none" rtlCol="0">
            <a:spAutoFit/>
          </a:bodyPr>
          <a:lstStyle/>
          <a:p>
            <a:r>
              <a:rPr lang="en-GB" dirty="0">
                <a:solidFill>
                  <a:srgbClr val="FFC000"/>
                </a:solidFill>
              </a:rPr>
              <a:t>‘Steady state’ friction</a:t>
            </a:r>
          </a:p>
        </p:txBody>
      </p:sp>
      <p:cxnSp>
        <p:nvCxnSpPr>
          <p:cNvPr id="7" name="Straight Connector 6">
            <a:extLst>
              <a:ext uri="{FF2B5EF4-FFF2-40B4-BE49-F238E27FC236}">
                <a16:creationId xmlns:a16="http://schemas.microsoft.com/office/drawing/2014/main" id="{B879551F-8C17-4445-B2E2-946E16E2E115}"/>
              </a:ext>
            </a:extLst>
          </p:cNvPr>
          <p:cNvCxnSpPr>
            <a:cxnSpLocks/>
          </p:cNvCxnSpPr>
          <p:nvPr/>
        </p:nvCxnSpPr>
        <p:spPr>
          <a:xfrm flipV="1">
            <a:off x="5486093" y="2629194"/>
            <a:ext cx="0" cy="2905402"/>
          </a:xfrm>
          <a:prstGeom prst="line">
            <a:avLst/>
          </a:prstGeom>
          <a:ln>
            <a:solidFill>
              <a:srgbClr val="00B05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2F1AC75E-14DD-4E70-9590-BB5DA4B02B37}"/>
              </a:ext>
            </a:extLst>
          </p:cNvPr>
          <p:cNvSpPr txBox="1"/>
          <p:nvPr/>
        </p:nvSpPr>
        <p:spPr>
          <a:xfrm>
            <a:off x="5592701" y="3921636"/>
            <a:ext cx="1457450" cy="369332"/>
          </a:xfrm>
          <a:prstGeom prst="rect">
            <a:avLst/>
          </a:prstGeom>
          <a:noFill/>
          <a:ln>
            <a:noFill/>
          </a:ln>
        </p:spPr>
        <p:txBody>
          <a:bodyPr wrap="none" rtlCol="0">
            <a:spAutoFit/>
          </a:bodyPr>
          <a:lstStyle/>
          <a:p>
            <a:r>
              <a:rPr lang="en-GB" dirty="0">
                <a:solidFill>
                  <a:srgbClr val="00B050"/>
                </a:solidFill>
              </a:rPr>
              <a:t>Mean friction</a:t>
            </a:r>
          </a:p>
        </p:txBody>
      </p:sp>
      <p:cxnSp>
        <p:nvCxnSpPr>
          <p:cNvPr id="9" name="Straight Connector 8">
            <a:extLst>
              <a:ext uri="{FF2B5EF4-FFF2-40B4-BE49-F238E27FC236}">
                <a16:creationId xmlns:a16="http://schemas.microsoft.com/office/drawing/2014/main" id="{DF7A78A7-148B-45D5-B731-B320D0F5338A}"/>
              </a:ext>
            </a:extLst>
          </p:cNvPr>
          <p:cNvCxnSpPr>
            <a:cxnSpLocks/>
          </p:cNvCxnSpPr>
          <p:nvPr/>
        </p:nvCxnSpPr>
        <p:spPr>
          <a:xfrm>
            <a:off x="1363432" y="5534595"/>
            <a:ext cx="3145872" cy="0"/>
          </a:xfrm>
          <a:prstGeom prst="line">
            <a:avLst/>
          </a:prstGeom>
          <a:ln>
            <a:solidFill>
              <a:schemeClr val="accent4"/>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4A332CD9-D3D2-4E0A-8B27-D03D87798DB6}"/>
              </a:ext>
            </a:extLst>
          </p:cNvPr>
          <p:cNvSpPr txBox="1"/>
          <p:nvPr/>
        </p:nvSpPr>
        <p:spPr>
          <a:xfrm>
            <a:off x="2028009" y="5222216"/>
            <a:ext cx="1851661" cy="369332"/>
          </a:xfrm>
          <a:prstGeom prst="rect">
            <a:avLst/>
          </a:prstGeom>
          <a:noFill/>
          <a:ln>
            <a:noFill/>
          </a:ln>
        </p:spPr>
        <p:txBody>
          <a:bodyPr wrap="square" rtlCol="0">
            <a:spAutoFit/>
          </a:bodyPr>
          <a:lstStyle/>
          <a:p>
            <a:r>
              <a:rPr lang="en-GB" dirty="0">
                <a:solidFill>
                  <a:schemeClr val="accent4"/>
                </a:solidFill>
              </a:rPr>
              <a:t>Time to ‘failure’</a:t>
            </a:r>
          </a:p>
        </p:txBody>
      </p:sp>
      <p:cxnSp>
        <p:nvCxnSpPr>
          <p:cNvPr id="11" name="Straight Connector 10">
            <a:extLst>
              <a:ext uri="{FF2B5EF4-FFF2-40B4-BE49-F238E27FC236}">
                <a16:creationId xmlns:a16="http://schemas.microsoft.com/office/drawing/2014/main" id="{05AAE9A7-29EC-4C4E-B20A-7B3E9BBD22EA}"/>
              </a:ext>
            </a:extLst>
          </p:cNvPr>
          <p:cNvCxnSpPr>
            <a:cxnSpLocks/>
          </p:cNvCxnSpPr>
          <p:nvPr/>
        </p:nvCxnSpPr>
        <p:spPr>
          <a:xfrm flipV="1">
            <a:off x="4505927" y="2629194"/>
            <a:ext cx="893970" cy="34859"/>
          </a:xfrm>
          <a:prstGeom prst="line">
            <a:avLst/>
          </a:prstGeom>
          <a:ln>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320E20DA-16A1-49ED-A4CA-A6F79F70F5EC}"/>
              </a:ext>
            </a:extLst>
          </p:cNvPr>
          <p:cNvSpPr txBox="1"/>
          <p:nvPr/>
        </p:nvSpPr>
        <p:spPr>
          <a:xfrm>
            <a:off x="3087370" y="2479387"/>
            <a:ext cx="1315232" cy="369332"/>
          </a:xfrm>
          <a:prstGeom prst="rect">
            <a:avLst/>
          </a:prstGeom>
          <a:solidFill>
            <a:schemeClr val="bg1"/>
          </a:solidFill>
          <a:ln>
            <a:noFill/>
          </a:ln>
        </p:spPr>
        <p:txBody>
          <a:bodyPr wrap="none" rtlCol="0">
            <a:spAutoFit/>
          </a:bodyPr>
          <a:lstStyle/>
          <a:p>
            <a:r>
              <a:rPr lang="en-GB" dirty="0">
                <a:solidFill>
                  <a:srgbClr val="FF0000"/>
                </a:solidFill>
              </a:rPr>
              <a:t>Max friction</a:t>
            </a:r>
          </a:p>
        </p:txBody>
      </p:sp>
      <p:sp>
        <p:nvSpPr>
          <p:cNvPr id="13" name="TextBox 12">
            <a:extLst>
              <a:ext uri="{FF2B5EF4-FFF2-40B4-BE49-F238E27FC236}">
                <a16:creationId xmlns:a16="http://schemas.microsoft.com/office/drawing/2014/main" id="{DF149092-3016-4819-9CA5-4CDF65E30A8F}"/>
              </a:ext>
            </a:extLst>
          </p:cNvPr>
          <p:cNvSpPr txBox="1"/>
          <p:nvPr/>
        </p:nvSpPr>
        <p:spPr>
          <a:xfrm rot="16200000">
            <a:off x="-89940" y="3704146"/>
            <a:ext cx="1542214" cy="338554"/>
          </a:xfrm>
          <a:prstGeom prst="rect">
            <a:avLst/>
          </a:prstGeom>
          <a:solidFill>
            <a:schemeClr val="bg1"/>
          </a:solidFill>
        </p:spPr>
        <p:txBody>
          <a:bodyPr wrap="square" rtlCol="0">
            <a:spAutoFit/>
          </a:bodyPr>
          <a:lstStyle/>
          <a:p>
            <a:r>
              <a:rPr lang="en-GB" sz="1600" dirty="0"/>
              <a:t>Friction force</a:t>
            </a:r>
          </a:p>
        </p:txBody>
      </p:sp>
      <p:pic>
        <p:nvPicPr>
          <p:cNvPr id="18" name="Content Placeholder 4">
            <a:extLst>
              <a:ext uri="{FF2B5EF4-FFF2-40B4-BE49-F238E27FC236}">
                <a16:creationId xmlns:a16="http://schemas.microsoft.com/office/drawing/2014/main" id="{7F1EB24E-2FC3-4599-90D9-795C8529275E}"/>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7076987" y="2230370"/>
            <a:ext cx="5023416" cy="3751864"/>
          </a:xfrm>
        </p:spPr>
      </p:pic>
      <p:sp>
        <p:nvSpPr>
          <p:cNvPr id="19" name="TextBox 18">
            <a:extLst>
              <a:ext uri="{FF2B5EF4-FFF2-40B4-BE49-F238E27FC236}">
                <a16:creationId xmlns:a16="http://schemas.microsoft.com/office/drawing/2014/main" id="{1EC1775D-EC95-4A43-A6DF-78366BF1A378}"/>
              </a:ext>
            </a:extLst>
          </p:cNvPr>
          <p:cNvSpPr txBox="1"/>
          <p:nvPr/>
        </p:nvSpPr>
        <p:spPr>
          <a:xfrm rot="16200000">
            <a:off x="6475299" y="3767747"/>
            <a:ext cx="1542214" cy="307777"/>
          </a:xfrm>
          <a:prstGeom prst="rect">
            <a:avLst/>
          </a:prstGeom>
          <a:solidFill>
            <a:schemeClr val="bg1"/>
          </a:solidFill>
        </p:spPr>
        <p:txBody>
          <a:bodyPr wrap="square" rtlCol="0">
            <a:spAutoFit/>
          </a:bodyPr>
          <a:lstStyle/>
          <a:p>
            <a:r>
              <a:rPr lang="en-GB" sz="1400" dirty="0"/>
              <a:t>Friction force</a:t>
            </a:r>
          </a:p>
        </p:txBody>
      </p:sp>
    </p:spTree>
    <p:extLst>
      <p:ext uri="{BB962C8B-B14F-4D97-AF65-F5344CB8AC3E}">
        <p14:creationId xmlns:p14="http://schemas.microsoft.com/office/powerpoint/2010/main" val="14473007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A7858B-5148-4CD9-8F96-93EC3E6F3EF5}"/>
              </a:ext>
            </a:extLst>
          </p:cNvPr>
          <p:cNvSpPr>
            <a:spLocks noGrp="1"/>
          </p:cNvSpPr>
          <p:nvPr>
            <p:ph type="title"/>
          </p:nvPr>
        </p:nvSpPr>
        <p:spPr/>
        <p:txBody>
          <a:bodyPr/>
          <a:lstStyle/>
          <a:p>
            <a:r>
              <a:rPr lang="en-GB" dirty="0"/>
              <a:t>Methodology</a:t>
            </a:r>
          </a:p>
        </p:txBody>
      </p:sp>
      <p:sp>
        <p:nvSpPr>
          <p:cNvPr id="3" name="Content Placeholder 2">
            <a:extLst>
              <a:ext uri="{FF2B5EF4-FFF2-40B4-BE49-F238E27FC236}">
                <a16:creationId xmlns:a16="http://schemas.microsoft.com/office/drawing/2014/main" id="{9FB41F54-A7D9-4CE2-8BF0-2AC55A60A1EA}"/>
              </a:ext>
            </a:extLst>
          </p:cNvPr>
          <p:cNvSpPr>
            <a:spLocks noGrp="1"/>
          </p:cNvSpPr>
          <p:nvPr>
            <p:ph idx="1"/>
          </p:nvPr>
        </p:nvSpPr>
        <p:spPr>
          <a:xfrm>
            <a:off x="1097280" y="4522572"/>
            <a:ext cx="10058400" cy="1346521"/>
          </a:xfrm>
        </p:spPr>
        <p:txBody>
          <a:bodyPr/>
          <a:lstStyle/>
          <a:p>
            <a:r>
              <a:rPr lang="en-US" dirty="0"/>
              <a:t>24 assessors</a:t>
            </a:r>
          </a:p>
          <a:p>
            <a:r>
              <a:rPr lang="en-US" dirty="0"/>
              <a:t>Read 379 randomly selected papers</a:t>
            </a:r>
          </a:p>
          <a:p>
            <a:r>
              <a:rPr lang="en-US" dirty="0"/>
              <a:t>28% of the output for the selected journals in 2017</a:t>
            </a:r>
          </a:p>
          <a:p>
            <a:endParaRPr lang="en-GB" dirty="0"/>
          </a:p>
        </p:txBody>
      </p:sp>
      <p:graphicFrame>
        <p:nvGraphicFramePr>
          <p:cNvPr id="4" name="Table 3">
            <a:extLst>
              <a:ext uri="{FF2B5EF4-FFF2-40B4-BE49-F238E27FC236}">
                <a16:creationId xmlns:a16="http://schemas.microsoft.com/office/drawing/2014/main" id="{3E031EEA-3F7F-4A65-8021-1CFCBDA3B69E}"/>
              </a:ext>
            </a:extLst>
          </p:cNvPr>
          <p:cNvGraphicFramePr>
            <a:graphicFrameLocks noGrp="1"/>
          </p:cNvGraphicFramePr>
          <p:nvPr>
            <p:extLst>
              <p:ext uri="{D42A27DB-BD31-4B8C-83A1-F6EECF244321}">
                <p14:modId xmlns:p14="http://schemas.microsoft.com/office/powerpoint/2010/main" val="1384318611"/>
              </p:ext>
            </p:extLst>
          </p:nvPr>
        </p:nvGraphicFramePr>
        <p:xfrm>
          <a:off x="2032000" y="2133600"/>
          <a:ext cx="8128000" cy="2225040"/>
        </p:xfrm>
        <a:graphic>
          <a:graphicData uri="http://schemas.openxmlformats.org/drawingml/2006/table">
            <a:tbl>
              <a:tblPr firstRow="1" bandRow="1">
                <a:tableStyleId>{35758FB7-9AC5-4552-8A53-C91805E547FA}</a:tableStyleId>
              </a:tblPr>
              <a:tblGrid>
                <a:gridCol w="2521456">
                  <a:extLst>
                    <a:ext uri="{9D8B030D-6E8A-4147-A177-3AD203B41FA5}">
                      <a16:colId xmlns:a16="http://schemas.microsoft.com/office/drawing/2014/main" val="1296197347"/>
                    </a:ext>
                  </a:extLst>
                </a:gridCol>
                <a:gridCol w="2197768">
                  <a:extLst>
                    <a:ext uri="{9D8B030D-6E8A-4147-A177-3AD203B41FA5}">
                      <a16:colId xmlns:a16="http://schemas.microsoft.com/office/drawing/2014/main" val="3284008230"/>
                    </a:ext>
                  </a:extLst>
                </a:gridCol>
                <a:gridCol w="1376776">
                  <a:extLst>
                    <a:ext uri="{9D8B030D-6E8A-4147-A177-3AD203B41FA5}">
                      <a16:colId xmlns:a16="http://schemas.microsoft.com/office/drawing/2014/main" val="178611926"/>
                    </a:ext>
                  </a:extLst>
                </a:gridCol>
                <a:gridCol w="2032000">
                  <a:extLst>
                    <a:ext uri="{9D8B030D-6E8A-4147-A177-3AD203B41FA5}">
                      <a16:colId xmlns:a16="http://schemas.microsoft.com/office/drawing/2014/main" val="440333842"/>
                    </a:ext>
                  </a:extLst>
                </a:gridCol>
              </a:tblGrid>
              <a:tr h="370840">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r>
                        <a:rPr lang="en-GB" dirty="0"/>
                        <a:t>Journal</a:t>
                      </a:r>
                    </a:p>
                  </a:txBody>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r>
                        <a:rPr lang="en-GB" dirty="0"/>
                        <a:t>Publisher</a:t>
                      </a:r>
                    </a:p>
                  </a:txBody>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r>
                        <a:rPr lang="en-GB" dirty="0"/>
                        <a:t>SJR</a:t>
                      </a:r>
                    </a:p>
                  </a:txBody>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r>
                        <a:rPr lang="en-GB" dirty="0"/>
                        <a:t>Output (2017)</a:t>
                      </a:r>
                    </a:p>
                  </a:txBody>
                  <a:tcPr/>
                </a:tc>
                <a:extLst>
                  <a:ext uri="{0D108BD9-81ED-4DB2-BD59-A6C34878D82A}">
                    <a16:rowId xmlns:a16="http://schemas.microsoft.com/office/drawing/2014/main" val="1643467443"/>
                  </a:ext>
                </a:extLst>
              </a:tr>
              <a:tr h="37084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r>
                        <a:rPr lang="en-GB" dirty="0">
                          <a:solidFill>
                            <a:srgbClr val="000000"/>
                          </a:solidFill>
                        </a:rPr>
                        <a:t>Wear</a:t>
                      </a:r>
                    </a:p>
                  </a:txBody>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r>
                        <a:rPr lang="en-GB" dirty="0">
                          <a:solidFill>
                            <a:srgbClr val="000000"/>
                          </a:solidFill>
                        </a:rPr>
                        <a:t>Elsevier</a:t>
                      </a:r>
                    </a:p>
                  </a:txBody>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r>
                        <a:rPr lang="en-GB" dirty="0">
                          <a:solidFill>
                            <a:srgbClr val="000000"/>
                          </a:solidFill>
                        </a:rPr>
                        <a:t>1.558</a:t>
                      </a:r>
                    </a:p>
                  </a:txBody>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r>
                        <a:rPr lang="en-GB" dirty="0">
                          <a:solidFill>
                            <a:srgbClr val="000000"/>
                          </a:solidFill>
                        </a:rPr>
                        <a:t>301</a:t>
                      </a:r>
                    </a:p>
                  </a:txBody>
                  <a:tcPr/>
                </a:tc>
                <a:extLst>
                  <a:ext uri="{0D108BD9-81ED-4DB2-BD59-A6C34878D82A}">
                    <a16:rowId xmlns:a16="http://schemas.microsoft.com/office/drawing/2014/main" val="2242537284"/>
                  </a:ext>
                </a:extLst>
              </a:tr>
              <a:tr h="37084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r>
                        <a:rPr lang="en-GB" dirty="0">
                          <a:solidFill>
                            <a:srgbClr val="000000"/>
                          </a:solidFill>
                        </a:rPr>
                        <a:t>Tribology International</a:t>
                      </a:r>
                    </a:p>
                  </a:txBody>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r>
                        <a:rPr lang="en-GB" dirty="0">
                          <a:solidFill>
                            <a:srgbClr val="000000"/>
                          </a:solidFill>
                        </a:rPr>
                        <a:t>Elsevier</a:t>
                      </a:r>
                    </a:p>
                  </a:txBody>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r>
                        <a:rPr lang="en-GB" dirty="0">
                          <a:solidFill>
                            <a:srgbClr val="000000"/>
                          </a:solidFill>
                        </a:rPr>
                        <a:t>1.382</a:t>
                      </a:r>
                    </a:p>
                  </a:txBody>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r>
                        <a:rPr lang="en-GB" dirty="0">
                          <a:solidFill>
                            <a:srgbClr val="000000"/>
                          </a:solidFill>
                        </a:rPr>
                        <a:t>672</a:t>
                      </a:r>
                    </a:p>
                  </a:txBody>
                  <a:tcPr/>
                </a:tc>
                <a:extLst>
                  <a:ext uri="{0D108BD9-81ED-4DB2-BD59-A6C34878D82A}">
                    <a16:rowId xmlns:a16="http://schemas.microsoft.com/office/drawing/2014/main" val="3580917763"/>
                  </a:ext>
                </a:extLst>
              </a:tr>
              <a:tr h="37084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r>
                        <a:rPr lang="en-GB" dirty="0">
                          <a:solidFill>
                            <a:srgbClr val="000000"/>
                          </a:solidFill>
                        </a:rPr>
                        <a:t>Tribology Transactions </a:t>
                      </a:r>
                    </a:p>
                  </a:txBody>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r>
                        <a:rPr lang="en-GB" dirty="0">
                          <a:solidFill>
                            <a:srgbClr val="000000"/>
                          </a:solidFill>
                        </a:rPr>
                        <a:t>Taylor &amp; Francis</a:t>
                      </a:r>
                    </a:p>
                  </a:txBody>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r>
                        <a:rPr lang="en-GB" dirty="0">
                          <a:solidFill>
                            <a:srgbClr val="000000"/>
                          </a:solidFill>
                        </a:rPr>
                        <a:t>1.061</a:t>
                      </a:r>
                    </a:p>
                  </a:txBody>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r>
                        <a:rPr lang="en-GB" dirty="0">
                          <a:solidFill>
                            <a:srgbClr val="000000"/>
                          </a:solidFill>
                        </a:rPr>
                        <a:t>199</a:t>
                      </a:r>
                    </a:p>
                  </a:txBody>
                  <a:tcPr/>
                </a:tc>
                <a:extLst>
                  <a:ext uri="{0D108BD9-81ED-4DB2-BD59-A6C34878D82A}">
                    <a16:rowId xmlns:a16="http://schemas.microsoft.com/office/drawing/2014/main" val="659639265"/>
                  </a:ext>
                </a:extLst>
              </a:tr>
              <a:tr h="37084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r>
                        <a:rPr lang="en-GB" dirty="0">
                          <a:solidFill>
                            <a:srgbClr val="000000"/>
                          </a:solidFill>
                        </a:rPr>
                        <a:t>Tribology Letters</a:t>
                      </a:r>
                    </a:p>
                  </a:txBody>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r>
                        <a:rPr lang="en-GB" dirty="0">
                          <a:solidFill>
                            <a:srgbClr val="000000"/>
                          </a:solidFill>
                        </a:rPr>
                        <a:t>Springer</a:t>
                      </a:r>
                    </a:p>
                  </a:txBody>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r>
                        <a:rPr lang="en-GB" dirty="0">
                          <a:solidFill>
                            <a:srgbClr val="000000"/>
                          </a:solidFill>
                        </a:rPr>
                        <a:t>1.016</a:t>
                      </a:r>
                    </a:p>
                  </a:txBody>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r>
                        <a:rPr lang="en-GB" dirty="0">
                          <a:solidFill>
                            <a:srgbClr val="000000"/>
                          </a:solidFill>
                        </a:rPr>
                        <a:t>71</a:t>
                      </a:r>
                    </a:p>
                  </a:txBody>
                  <a:tcPr/>
                </a:tc>
                <a:extLst>
                  <a:ext uri="{0D108BD9-81ED-4DB2-BD59-A6C34878D82A}">
                    <a16:rowId xmlns:a16="http://schemas.microsoft.com/office/drawing/2014/main" val="2318628169"/>
                  </a:ext>
                </a:extLst>
              </a:tr>
              <a:tr h="37084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r>
                        <a:rPr lang="en-GB" dirty="0">
                          <a:solidFill>
                            <a:srgbClr val="000000"/>
                          </a:solidFill>
                        </a:rPr>
                        <a:t>Journal of Tribology</a:t>
                      </a:r>
                    </a:p>
                  </a:txBody>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r>
                        <a:rPr lang="en-GB" dirty="0">
                          <a:solidFill>
                            <a:srgbClr val="000000"/>
                          </a:solidFill>
                        </a:rPr>
                        <a:t>ASME</a:t>
                      </a:r>
                    </a:p>
                  </a:txBody>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r>
                        <a:rPr lang="en-GB" dirty="0">
                          <a:solidFill>
                            <a:srgbClr val="000000"/>
                          </a:solidFill>
                        </a:rPr>
                        <a:t>0.733</a:t>
                      </a:r>
                    </a:p>
                  </a:txBody>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r>
                        <a:rPr lang="en-GB" dirty="0">
                          <a:solidFill>
                            <a:srgbClr val="000000"/>
                          </a:solidFill>
                        </a:rPr>
                        <a:t>118</a:t>
                      </a:r>
                    </a:p>
                  </a:txBody>
                  <a:tcPr/>
                </a:tc>
                <a:extLst>
                  <a:ext uri="{0D108BD9-81ED-4DB2-BD59-A6C34878D82A}">
                    <a16:rowId xmlns:a16="http://schemas.microsoft.com/office/drawing/2014/main" val="1417515960"/>
                  </a:ext>
                </a:extLst>
              </a:tr>
            </a:tbl>
          </a:graphicData>
        </a:graphic>
      </p:graphicFrame>
    </p:spTree>
    <p:extLst>
      <p:ext uri="{BB962C8B-B14F-4D97-AF65-F5344CB8AC3E}">
        <p14:creationId xmlns:p14="http://schemas.microsoft.com/office/powerpoint/2010/main" val="2562897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E2D832-E93D-49D1-93D4-705ECBF06272}"/>
              </a:ext>
            </a:extLst>
          </p:cNvPr>
          <p:cNvSpPr>
            <a:spLocks noGrp="1"/>
          </p:cNvSpPr>
          <p:nvPr>
            <p:ph type="title"/>
          </p:nvPr>
        </p:nvSpPr>
        <p:spPr/>
        <p:txBody>
          <a:bodyPr/>
          <a:lstStyle/>
          <a:p>
            <a:r>
              <a:rPr lang="en-GB" dirty="0"/>
              <a:t>Quiz</a:t>
            </a:r>
          </a:p>
        </p:txBody>
      </p:sp>
      <p:sp>
        <p:nvSpPr>
          <p:cNvPr id="3" name="Content Placeholder 2">
            <a:extLst>
              <a:ext uri="{FF2B5EF4-FFF2-40B4-BE49-F238E27FC236}">
                <a16:creationId xmlns:a16="http://schemas.microsoft.com/office/drawing/2014/main" id="{B78B36AA-F1A5-48FF-99E0-0BCC9525E93E}"/>
              </a:ext>
            </a:extLst>
          </p:cNvPr>
          <p:cNvSpPr>
            <a:spLocks noGrp="1"/>
          </p:cNvSpPr>
          <p:nvPr>
            <p:ph idx="1"/>
          </p:nvPr>
        </p:nvSpPr>
        <p:spPr>
          <a:xfrm>
            <a:off x="1097280" y="1845734"/>
            <a:ext cx="5549705" cy="3804789"/>
          </a:xfrm>
        </p:spPr>
        <p:txBody>
          <a:bodyPr/>
          <a:lstStyle/>
          <a:p>
            <a:r>
              <a:rPr lang="en-GB" dirty="0"/>
              <a:t>Aim: Stephen has run a wear test on an abrasive grinding wheel, he wants to examine the surface to identify the failure mechanism</a:t>
            </a:r>
          </a:p>
          <a:p>
            <a:r>
              <a:rPr lang="en-GB" dirty="0"/>
              <a:t>Method: Put the sample in an S.E.M. to look at the surface and take some pictures for the paper (reviewers love S.E.M. images)</a:t>
            </a:r>
          </a:p>
          <a:p>
            <a:r>
              <a:rPr lang="en-GB" dirty="0"/>
              <a:t>Results: Images look like this, it looks like some abrasive grains are missing</a:t>
            </a:r>
          </a:p>
          <a:p>
            <a:r>
              <a:rPr lang="en-GB" dirty="0"/>
              <a:t>Conclusion: The abrasive is failing due to grain pull out</a:t>
            </a:r>
          </a:p>
          <a:p>
            <a:endParaRPr lang="en-GB" dirty="0"/>
          </a:p>
        </p:txBody>
      </p:sp>
      <p:pic>
        <p:nvPicPr>
          <p:cNvPr id="13" name="Picture 12" descr="A picture containing pizza, photo, white, box&#10;&#10;Description automatically generated">
            <a:extLst>
              <a:ext uri="{FF2B5EF4-FFF2-40B4-BE49-F238E27FC236}">
                <a16:creationId xmlns:a16="http://schemas.microsoft.com/office/drawing/2014/main" id="{8B3E34EE-549D-4E1D-A2EE-1843F2625E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89318" y="2076038"/>
            <a:ext cx="4622038" cy="3344180"/>
          </a:xfrm>
          <a:prstGeom prst="rect">
            <a:avLst/>
          </a:prstGeom>
        </p:spPr>
      </p:pic>
    </p:spTree>
    <p:extLst>
      <p:ext uri="{BB962C8B-B14F-4D97-AF65-F5344CB8AC3E}">
        <p14:creationId xmlns:p14="http://schemas.microsoft.com/office/powerpoint/2010/main" val="233531235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D7504C-5D9E-48BF-9D06-A73DF68240C2}"/>
              </a:ext>
            </a:extLst>
          </p:cNvPr>
          <p:cNvSpPr>
            <a:spLocks noGrp="1"/>
          </p:cNvSpPr>
          <p:nvPr>
            <p:ph type="title"/>
          </p:nvPr>
        </p:nvSpPr>
        <p:spPr/>
        <p:txBody>
          <a:bodyPr/>
          <a:lstStyle/>
          <a:p>
            <a:r>
              <a:rPr lang="en-GB" dirty="0"/>
              <a:t>Answers </a:t>
            </a:r>
          </a:p>
        </p:txBody>
      </p:sp>
      <p:sp>
        <p:nvSpPr>
          <p:cNvPr id="3" name="Content Placeholder 2">
            <a:extLst>
              <a:ext uri="{FF2B5EF4-FFF2-40B4-BE49-F238E27FC236}">
                <a16:creationId xmlns:a16="http://schemas.microsoft.com/office/drawing/2014/main" id="{77744ADA-03B0-4215-B8CB-657A32026B52}"/>
              </a:ext>
            </a:extLst>
          </p:cNvPr>
          <p:cNvSpPr>
            <a:spLocks noGrp="1"/>
          </p:cNvSpPr>
          <p:nvPr>
            <p:ph idx="1"/>
          </p:nvPr>
        </p:nvSpPr>
        <p:spPr>
          <a:xfrm>
            <a:off x="1097280" y="1845734"/>
            <a:ext cx="5579745" cy="4023360"/>
          </a:xfrm>
        </p:spPr>
        <p:txBody>
          <a:bodyPr/>
          <a:lstStyle/>
          <a:p>
            <a:r>
              <a:rPr lang="en-GB" dirty="0"/>
              <a:t>The ‘missing grains’ might not have fallen out during the test or because of the grinding</a:t>
            </a:r>
          </a:p>
          <a:p>
            <a:r>
              <a:rPr lang="en-GB" dirty="0"/>
              <a:t>The small image might not be representative of the wheel as a  whole</a:t>
            </a:r>
          </a:p>
          <a:p>
            <a:r>
              <a:rPr lang="en-GB" dirty="0"/>
              <a:t>The experimenter can introduce bias in which photos are taken</a:t>
            </a:r>
          </a:p>
          <a:p>
            <a:r>
              <a:rPr lang="en-GB" dirty="0"/>
              <a:t>The experimenter can introduce bias in how the photos are analysed</a:t>
            </a:r>
          </a:p>
        </p:txBody>
      </p:sp>
      <p:pic>
        <p:nvPicPr>
          <p:cNvPr id="4" name="Picture 3" descr="A picture containing pizza, photo, white, box&#10;&#10;Description automatically generated">
            <a:extLst>
              <a:ext uri="{FF2B5EF4-FFF2-40B4-BE49-F238E27FC236}">
                <a16:creationId xmlns:a16="http://schemas.microsoft.com/office/drawing/2014/main" id="{3D2C0E10-9CFD-47AB-ADA4-AF4B41F720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89318" y="2076038"/>
            <a:ext cx="4622038" cy="3344180"/>
          </a:xfrm>
          <a:prstGeom prst="rect">
            <a:avLst/>
          </a:prstGeom>
        </p:spPr>
      </p:pic>
    </p:spTree>
    <p:extLst>
      <p:ext uri="{BB962C8B-B14F-4D97-AF65-F5344CB8AC3E}">
        <p14:creationId xmlns:p14="http://schemas.microsoft.com/office/powerpoint/2010/main" val="373127609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DE6BFE-E502-4680-BCE3-FF4DAF93A3FA}"/>
              </a:ext>
            </a:extLst>
          </p:cNvPr>
          <p:cNvSpPr>
            <a:spLocks noGrp="1"/>
          </p:cNvSpPr>
          <p:nvPr>
            <p:ph type="title"/>
          </p:nvPr>
        </p:nvSpPr>
        <p:spPr/>
        <p:txBody>
          <a:bodyPr/>
          <a:lstStyle/>
          <a:p>
            <a:r>
              <a:rPr lang="en-GB" dirty="0"/>
              <a:t>Quiz 2</a:t>
            </a:r>
          </a:p>
        </p:txBody>
      </p:sp>
      <p:sp>
        <p:nvSpPr>
          <p:cNvPr id="3" name="Content Placeholder 2">
            <a:extLst>
              <a:ext uri="{FF2B5EF4-FFF2-40B4-BE49-F238E27FC236}">
                <a16:creationId xmlns:a16="http://schemas.microsoft.com/office/drawing/2014/main" id="{67CF18DD-DBC6-488B-8209-CCA1B078DAF0}"/>
              </a:ext>
            </a:extLst>
          </p:cNvPr>
          <p:cNvSpPr>
            <a:spLocks noGrp="1"/>
          </p:cNvSpPr>
          <p:nvPr>
            <p:ph idx="1"/>
          </p:nvPr>
        </p:nvSpPr>
        <p:spPr>
          <a:xfrm>
            <a:off x="1097280" y="1845734"/>
            <a:ext cx="5502812" cy="4023360"/>
          </a:xfrm>
        </p:spPr>
        <p:txBody>
          <a:bodyPr>
            <a:normAutofit/>
          </a:bodyPr>
          <a:lstStyle/>
          <a:p>
            <a:r>
              <a:rPr lang="en-GB" dirty="0"/>
              <a:t>Aim: A company makes ‘quiet slam’ rubber door stops. They want to make them quieter and/or cheaper.</a:t>
            </a:r>
          </a:p>
          <a:p>
            <a:r>
              <a:rPr lang="en-GB" dirty="0"/>
              <a:t>Background: They have investigated making the rubber thicker but found that stops thicker than 10mm are no quieter</a:t>
            </a:r>
          </a:p>
          <a:p>
            <a:r>
              <a:rPr lang="en-GB" dirty="0"/>
              <a:t>Method: They can test performance of door stops by manually slamming the door as hard as they can and listening to the sound they make</a:t>
            </a:r>
          </a:p>
          <a:p>
            <a:r>
              <a:rPr lang="en-GB" dirty="0"/>
              <a:t>They will make 10mm thick door stops from new materials and test them</a:t>
            </a:r>
          </a:p>
        </p:txBody>
      </p:sp>
      <p:pic>
        <p:nvPicPr>
          <p:cNvPr id="6" name="Picture 5" descr="A picture containing street, building, clock, sign&#10;&#10;Description automatically generated">
            <a:extLst>
              <a:ext uri="{FF2B5EF4-FFF2-40B4-BE49-F238E27FC236}">
                <a16:creationId xmlns:a16="http://schemas.microsoft.com/office/drawing/2014/main" id="{8ADCF6E2-CA51-4C70-9BC3-5272FF19150E}"/>
              </a:ext>
            </a:extLst>
          </p:cNvPr>
          <p:cNvPicPr>
            <a:picLocks noChangeAspect="1"/>
          </p:cNvPicPr>
          <p:nvPr/>
        </p:nvPicPr>
        <p:blipFill>
          <a:blip r:embed="rId3">
            <a:clrChange>
              <a:clrFrom>
                <a:srgbClr val="040404">
                  <a:alpha val="5882"/>
                </a:srgbClr>
              </a:clrFrom>
              <a:clrTo>
                <a:srgbClr val="040404">
                  <a:alpha val="0"/>
                </a:srgbClr>
              </a:clrTo>
            </a:clrChange>
            <a:extLst>
              <a:ext uri="{28A0092B-C50C-407E-A947-70E740481C1C}">
                <a14:useLocalDpi xmlns:a14="http://schemas.microsoft.com/office/drawing/2010/main" val="0"/>
              </a:ext>
            </a:extLst>
          </a:blip>
          <a:stretch>
            <a:fillRect/>
          </a:stretch>
        </p:blipFill>
        <p:spPr>
          <a:xfrm>
            <a:off x="7873515" y="1011981"/>
            <a:ext cx="2181495" cy="2317272"/>
          </a:xfrm>
          <a:prstGeom prst="rect">
            <a:avLst/>
          </a:prstGeom>
        </p:spPr>
      </p:pic>
      <p:pic>
        <p:nvPicPr>
          <p:cNvPr id="8" name="Picture 7" descr="A picture containing text&#10;&#10;Description automatically generated">
            <a:extLst>
              <a:ext uri="{FF2B5EF4-FFF2-40B4-BE49-F238E27FC236}">
                <a16:creationId xmlns:a16="http://schemas.microsoft.com/office/drawing/2014/main" id="{46A0DEDE-624C-4FD4-AC30-3E828D474246}"/>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951785" y="3118237"/>
            <a:ext cx="4689231" cy="3126154"/>
          </a:xfrm>
          <a:prstGeom prst="rect">
            <a:avLst/>
          </a:prstGeom>
        </p:spPr>
      </p:pic>
    </p:spTree>
    <p:extLst>
      <p:ext uri="{BB962C8B-B14F-4D97-AF65-F5344CB8AC3E}">
        <p14:creationId xmlns:p14="http://schemas.microsoft.com/office/powerpoint/2010/main" val="294819429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346433-BBB0-4BA6-A074-D66197C9EEE8}"/>
              </a:ext>
            </a:extLst>
          </p:cNvPr>
          <p:cNvSpPr>
            <a:spLocks noGrp="1"/>
          </p:cNvSpPr>
          <p:nvPr>
            <p:ph type="title"/>
          </p:nvPr>
        </p:nvSpPr>
        <p:spPr/>
        <p:txBody>
          <a:bodyPr/>
          <a:lstStyle/>
          <a:p>
            <a:r>
              <a:rPr lang="en-GB" dirty="0"/>
              <a:t>Answers</a:t>
            </a:r>
          </a:p>
        </p:txBody>
      </p:sp>
      <p:sp>
        <p:nvSpPr>
          <p:cNvPr id="3" name="Content Placeholder 2">
            <a:extLst>
              <a:ext uri="{FF2B5EF4-FFF2-40B4-BE49-F238E27FC236}">
                <a16:creationId xmlns:a16="http://schemas.microsoft.com/office/drawing/2014/main" id="{38AB550B-CAC6-4E0A-8787-3C0CCD43B8AE}"/>
              </a:ext>
            </a:extLst>
          </p:cNvPr>
          <p:cNvSpPr>
            <a:spLocks noGrp="1"/>
          </p:cNvSpPr>
          <p:nvPr>
            <p:ph idx="1"/>
          </p:nvPr>
        </p:nvSpPr>
        <p:spPr>
          <a:xfrm>
            <a:off x="1097280" y="1845734"/>
            <a:ext cx="5797790" cy="4023360"/>
          </a:xfrm>
        </p:spPr>
        <p:txBody>
          <a:bodyPr/>
          <a:lstStyle/>
          <a:p>
            <a:r>
              <a:rPr lang="en-GB" dirty="0"/>
              <a:t>Manually slamming the door introduces unnecessary variation</a:t>
            </a:r>
          </a:p>
          <a:p>
            <a:r>
              <a:rPr lang="en-GB" dirty="0"/>
              <a:t>The experimenter can introduce bias in the slamming and listening</a:t>
            </a:r>
          </a:p>
          <a:p>
            <a:r>
              <a:rPr lang="en-GB" dirty="0"/>
              <a:t>The measurement is optimised for a particular sample</a:t>
            </a:r>
          </a:p>
        </p:txBody>
      </p:sp>
      <p:pic>
        <p:nvPicPr>
          <p:cNvPr id="5" name="Picture 4" descr="A close up of a map&#10;&#10;Description automatically generated">
            <a:extLst>
              <a:ext uri="{FF2B5EF4-FFF2-40B4-BE49-F238E27FC236}">
                <a16:creationId xmlns:a16="http://schemas.microsoft.com/office/drawing/2014/main" id="{963509DA-437E-4E9C-B9CD-7610CF70E6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95070" y="2028610"/>
            <a:ext cx="5486411" cy="3657607"/>
          </a:xfrm>
          <a:prstGeom prst="rect">
            <a:avLst/>
          </a:prstGeom>
        </p:spPr>
      </p:pic>
      <p:pic>
        <p:nvPicPr>
          <p:cNvPr id="7" name="Picture 6" descr="A close up of a map&#10;&#10;Description automatically generated">
            <a:extLst>
              <a:ext uri="{FF2B5EF4-FFF2-40B4-BE49-F238E27FC236}">
                <a16:creationId xmlns:a16="http://schemas.microsoft.com/office/drawing/2014/main" id="{033AE28A-8F3E-4F5F-85A2-27A568F221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3199" y="3640502"/>
            <a:ext cx="6112390" cy="2719459"/>
          </a:xfrm>
          <a:prstGeom prst="rect">
            <a:avLst/>
          </a:prstGeom>
        </p:spPr>
      </p:pic>
    </p:spTree>
    <p:extLst>
      <p:ext uri="{BB962C8B-B14F-4D97-AF65-F5344CB8AC3E}">
        <p14:creationId xmlns:p14="http://schemas.microsoft.com/office/powerpoint/2010/main" val="424028204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C9ED4-E58E-4ED5-9FA7-F205B6887A20}"/>
              </a:ext>
            </a:extLst>
          </p:cNvPr>
          <p:cNvSpPr>
            <a:spLocks noGrp="1"/>
          </p:cNvSpPr>
          <p:nvPr>
            <p:ph type="title"/>
          </p:nvPr>
        </p:nvSpPr>
        <p:spPr/>
        <p:txBody>
          <a:bodyPr/>
          <a:lstStyle/>
          <a:p>
            <a:r>
              <a:rPr lang="en-GB" dirty="0"/>
              <a:t>Removing bias from the experiment</a:t>
            </a:r>
          </a:p>
        </p:txBody>
      </p:sp>
      <p:graphicFrame>
        <p:nvGraphicFramePr>
          <p:cNvPr id="4" name="Content Placeholder 3">
            <a:extLst>
              <a:ext uri="{FF2B5EF4-FFF2-40B4-BE49-F238E27FC236}">
                <a16:creationId xmlns:a16="http://schemas.microsoft.com/office/drawing/2014/main" id="{8FD4D558-C099-42DF-95D5-C34CB900B513}"/>
              </a:ext>
            </a:extLst>
          </p:cNvPr>
          <p:cNvGraphicFramePr>
            <a:graphicFrameLocks noGrp="1"/>
          </p:cNvGraphicFramePr>
          <p:nvPr>
            <p:ph idx="1"/>
            <p:extLst>
              <p:ext uri="{D42A27DB-BD31-4B8C-83A1-F6EECF244321}">
                <p14:modId xmlns:p14="http://schemas.microsoft.com/office/powerpoint/2010/main" val="2482997931"/>
              </p:ext>
            </p:extLst>
          </p:nvPr>
        </p:nvGraphicFramePr>
        <p:xfrm>
          <a:off x="1096963" y="1846263"/>
          <a:ext cx="10058400" cy="40227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54726811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24E00A-A359-403E-879C-6157DC073868}"/>
              </a:ext>
            </a:extLst>
          </p:cNvPr>
          <p:cNvSpPr>
            <a:spLocks noGrp="1"/>
          </p:cNvSpPr>
          <p:nvPr>
            <p:ph type="title"/>
          </p:nvPr>
        </p:nvSpPr>
        <p:spPr/>
        <p:txBody>
          <a:bodyPr>
            <a:normAutofit/>
          </a:bodyPr>
          <a:lstStyle/>
          <a:p>
            <a:r>
              <a:rPr lang="en-GB" dirty="0"/>
              <a:t>Having a clear hypothesis</a:t>
            </a:r>
          </a:p>
        </p:txBody>
      </p:sp>
      <p:graphicFrame>
        <p:nvGraphicFramePr>
          <p:cNvPr id="4" name="Table 4">
            <a:extLst>
              <a:ext uri="{FF2B5EF4-FFF2-40B4-BE49-F238E27FC236}">
                <a16:creationId xmlns:a16="http://schemas.microsoft.com/office/drawing/2014/main" id="{7C27FA90-C50E-4CE5-AD58-EEA1A044A208}"/>
              </a:ext>
            </a:extLst>
          </p:cNvPr>
          <p:cNvGraphicFramePr>
            <a:graphicFrameLocks noGrp="1"/>
          </p:cNvGraphicFramePr>
          <p:nvPr>
            <p:ph idx="1"/>
            <p:extLst>
              <p:ext uri="{D42A27DB-BD31-4B8C-83A1-F6EECF244321}">
                <p14:modId xmlns:p14="http://schemas.microsoft.com/office/powerpoint/2010/main" val="1889771251"/>
              </p:ext>
            </p:extLst>
          </p:nvPr>
        </p:nvGraphicFramePr>
        <p:xfrm>
          <a:off x="1096963" y="1846263"/>
          <a:ext cx="10058400" cy="2011680"/>
        </p:xfrm>
        <a:graphic>
          <a:graphicData uri="http://schemas.openxmlformats.org/drawingml/2006/table">
            <a:tbl>
              <a:tblPr firstRow="1" bandRow="1">
                <a:tableStyleId>{5C22544A-7EE6-4342-B048-85BDC9FD1C3A}</a:tableStyleId>
              </a:tblPr>
              <a:tblGrid>
                <a:gridCol w="5029200">
                  <a:extLst>
                    <a:ext uri="{9D8B030D-6E8A-4147-A177-3AD203B41FA5}">
                      <a16:colId xmlns:a16="http://schemas.microsoft.com/office/drawing/2014/main" val="3693799936"/>
                    </a:ext>
                  </a:extLst>
                </a:gridCol>
                <a:gridCol w="5029200">
                  <a:extLst>
                    <a:ext uri="{9D8B030D-6E8A-4147-A177-3AD203B41FA5}">
                      <a16:colId xmlns:a16="http://schemas.microsoft.com/office/drawing/2014/main" val="65349680"/>
                    </a:ext>
                  </a:extLst>
                </a:gridCol>
              </a:tblGrid>
              <a:tr h="370840">
                <a:tc>
                  <a:txBody>
                    <a:bodyPr/>
                    <a:lstStyle/>
                    <a:p>
                      <a:r>
                        <a:rPr lang="en-GB" sz="2400" dirty="0"/>
                        <a:t>Yes</a:t>
                      </a:r>
                    </a:p>
                  </a:txBody>
                  <a:tcPr/>
                </a:tc>
                <a:tc>
                  <a:txBody>
                    <a:bodyPr/>
                    <a:lstStyle/>
                    <a:p>
                      <a:r>
                        <a:rPr lang="en-GB" sz="2400" dirty="0"/>
                        <a:t>No</a:t>
                      </a:r>
                    </a:p>
                  </a:txBody>
                  <a:tcPr/>
                </a:tc>
                <a:extLst>
                  <a:ext uri="{0D108BD9-81ED-4DB2-BD59-A6C34878D82A}">
                    <a16:rowId xmlns:a16="http://schemas.microsoft.com/office/drawing/2014/main" val="389048592"/>
                  </a:ext>
                </a:extLst>
              </a:tr>
              <a:tr h="370840">
                <a:tc>
                  <a:txBody>
                    <a:bodyPr/>
                    <a:lstStyle/>
                    <a:p>
                      <a:r>
                        <a:rPr lang="en-GB" sz="2400" dirty="0"/>
                        <a:t>‘Reduction in friction coefficient’</a:t>
                      </a:r>
                    </a:p>
                    <a:p>
                      <a:r>
                        <a:rPr lang="en-GB" sz="2400" dirty="0"/>
                        <a:t>‘Decrease in wear rate’</a:t>
                      </a:r>
                    </a:p>
                    <a:p>
                      <a:r>
                        <a:rPr lang="en-GB" sz="2400" dirty="0"/>
                        <a:t>‘Linear correlation’</a:t>
                      </a:r>
                    </a:p>
                    <a:p>
                      <a:r>
                        <a:rPr lang="en-GB" sz="2400" dirty="0"/>
                        <a:t>Etc.</a:t>
                      </a:r>
                    </a:p>
                  </a:txBody>
                  <a:tcPr/>
                </a:tc>
                <a:tc>
                  <a:txBody>
                    <a:bodyPr/>
                    <a:lstStyle/>
                    <a:p>
                      <a:r>
                        <a:rPr lang="en-GB" sz="2400" dirty="0"/>
                        <a:t>‘Understand the mechanism’</a:t>
                      </a:r>
                    </a:p>
                    <a:p>
                      <a:r>
                        <a:rPr lang="en-GB" sz="2400" dirty="0"/>
                        <a:t>‘Characterise a surface’</a:t>
                      </a:r>
                    </a:p>
                    <a:p>
                      <a:r>
                        <a:rPr lang="en-GB" sz="2400" dirty="0"/>
                        <a:t>‘Investigate a process’</a:t>
                      </a:r>
                    </a:p>
                    <a:p>
                      <a:r>
                        <a:rPr lang="en-GB" sz="2400" dirty="0"/>
                        <a:t>Etc.</a:t>
                      </a:r>
                    </a:p>
                  </a:txBody>
                  <a:tcPr/>
                </a:tc>
                <a:extLst>
                  <a:ext uri="{0D108BD9-81ED-4DB2-BD59-A6C34878D82A}">
                    <a16:rowId xmlns:a16="http://schemas.microsoft.com/office/drawing/2014/main" val="1097318292"/>
                  </a:ext>
                </a:extLst>
              </a:tr>
            </a:tbl>
          </a:graphicData>
        </a:graphic>
      </p:graphicFrame>
    </p:spTree>
    <p:extLst>
      <p:ext uri="{BB962C8B-B14F-4D97-AF65-F5344CB8AC3E}">
        <p14:creationId xmlns:p14="http://schemas.microsoft.com/office/powerpoint/2010/main" val="66938780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17BC5E-D903-4716-A413-E893434253D3}"/>
              </a:ext>
            </a:extLst>
          </p:cNvPr>
          <p:cNvSpPr>
            <a:spLocks noGrp="1"/>
          </p:cNvSpPr>
          <p:nvPr>
            <p:ph type="title"/>
          </p:nvPr>
        </p:nvSpPr>
        <p:spPr/>
        <p:txBody>
          <a:bodyPr/>
          <a:lstStyle/>
          <a:p>
            <a:r>
              <a:rPr lang="en-GB" dirty="0"/>
              <a:t>Repeats</a:t>
            </a:r>
          </a:p>
        </p:txBody>
      </p:sp>
      <p:sp>
        <p:nvSpPr>
          <p:cNvPr id="3" name="Content Placeholder 2">
            <a:extLst>
              <a:ext uri="{FF2B5EF4-FFF2-40B4-BE49-F238E27FC236}">
                <a16:creationId xmlns:a16="http://schemas.microsoft.com/office/drawing/2014/main" id="{7B51220E-FB9F-411F-935A-D7EDCCDF2118}"/>
              </a:ext>
            </a:extLst>
          </p:cNvPr>
          <p:cNvSpPr>
            <a:spLocks noGrp="1"/>
          </p:cNvSpPr>
          <p:nvPr>
            <p:ph idx="1"/>
          </p:nvPr>
        </p:nvSpPr>
        <p:spPr/>
        <p:txBody>
          <a:bodyPr/>
          <a:lstStyle/>
          <a:p>
            <a:r>
              <a:rPr lang="en-GB" dirty="0"/>
              <a:t>Repeat tests are how we take care of variation that we cannot control for</a:t>
            </a:r>
          </a:p>
          <a:p>
            <a:r>
              <a:rPr lang="en-GB" dirty="0"/>
              <a:t>These are essential in </a:t>
            </a:r>
            <a:r>
              <a:rPr lang="en-GB"/>
              <a:t>any experiment </a:t>
            </a:r>
            <a:endParaRPr lang="en-GB" dirty="0"/>
          </a:p>
        </p:txBody>
      </p:sp>
    </p:spTree>
    <p:extLst>
      <p:ext uri="{BB962C8B-B14F-4D97-AF65-F5344CB8AC3E}">
        <p14:creationId xmlns:p14="http://schemas.microsoft.com/office/powerpoint/2010/main" val="341230208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A18DC9-4E3A-4652-9DD1-A87480D08AD3}"/>
              </a:ext>
            </a:extLst>
          </p:cNvPr>
          <p:cNvSpPr>
            <a:spLocks noGrp="1"/>
          </p:cNvSpPr>
          <p:nvPr>
            <p:ph type="title"/>
          </p:nvPr>
        </p:nvSpPr>
        <p:spPr/>
        <p:txBody>
          <a:bodyPr/>
          <a:lstStyle/>
          <a:p>
            <a:r>
              <a:rPr lang="en-GB" dirty="0"/>
              <a:t>What counts as a repeat</a:t>
            </a:r>
          </a:p>
        </p:txBody>
      </p:sp>
      <p:sp>
        <p:nvSpPr>
          <p:cNvPr id="3" name="Content Placeholder 2">
            <a:extLst>
              <a:ext uri="{FF2B5EF4-FFF2-40B4-BE49-F238E27FC236}">
                <a16:creationId xmlns:a16="http://schemas.microsoft.com/office/drawing/2014/main" id="{912926B4-97AB-41DA-B61A-67920443AFB1}"/>
              </a:ext>
            </a:extLst>
          </p:cNvPr>
          <p:cNvSpPr>
            <a:spLocks noGrp="1"/>
          </p:cNvSpPr>
          <p:nvPr>
            <p:ph idx="1"/>
          </p:nvPr>
        </p:nvSpPr>
        <p:spPr/>
        <p:txBody>
          <a:bodyPr/>
          <a:lstStyle/>
          <a:p>
            <a:r>
              <a:rPr lang="en-GB" dirty="0"/>
              <a:t>2 things to consider, where your controls come from and how variable the population is likely to be</a:t>
            </a:r>
          </a:p>
          <a:p>
            <a:r>
              <a:rPr lang="en-GB" dirty="0"/>
              <a:t>In what situations would you want to do different types of repeat tests?</a:t>
            </a:r>
          </a:p>
          <a:p>
            <a:r>
              <a:rPr lang="en-GB" dirty="0"/>
              <a:t>Technical repeats deal with variation expected on identical (seeming) samples</a:t>
            </a:r>
          </a:p>
          <a:p>
            <a:r>
              <a:rPr lang="en-GB" dirty="0"/>
              <a:t>Full repeats deal with variation expected between samples (</a:t>
            </a:r>
            <a:r>
              <a:rPr lang="en-GB" dirty="0" err="1"/>
              <a:t>eg</a:t>
            </a:r>
            <a:r>
              <a:rPr lang="en-GB" dirty="0"/>
              <a:t> when your samples are not very similar to each other or when you cannot control well)</a:t>
            </a:r>
          </a:p>
        </p:txBody>
      </p:sp>
    </p:spTree>
    <p:extLst>
      <p:ext uri="{BB962C8B-B14F-4D97-AF65-F5344CB8AC3E}">
        <p14:creationId xmlns:p14="http://schemas.microsoft.com/office/powerpoint/2010/main" val="40981934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8484AA-F68B-4D24-B265-A1DCE36CE789}"/>
              </a:ext>
            </a:extLst>
          </p:cNvPr>
          <p:cNvSpPr>
            <a:spLocks noGrp="1"/>
          </p:cNvSpPr>
          <p:nvPr>
            <p:ph type="title"/>
          </p:nvPr>
        </p:nvSpPr>
        <p:spPr/>
        <p:txBody>
          <a:bodyPr/>
          <a:lstStyle/>
          <a:p>
            <a:r>
              <a:rPr lang="en-GB" dirty="0"/>
              <a:t>Randomisation - Samples</a:t>
            </a:r>
          </a:p>
        </p:txBody>
      </p:sp>
      <p:sp>
        <p:nvSpPr>
          <p:cNvPr id="3" name="Content Placeholder 2">
            <a:extLst>
              <a:ext uri="{FF2B5EF4-FFF2-40B4-BE49-F238E27FC236}">
                <a16:creationId xmlns:a16="http://schemas.microsoft.com/office/drawing/2014/main" id="{0B50F73A-078E-4C6E-BC49-CAC4072A60A9}"/>
              </a:ext>
            </a:extLst>
          </p:cNvPr>
          <p:cNvSpPr>
            <a:spLocks noGrp="1"/>
          </p:cNvSpPr>
          <p:nvPr>
            <p:ph idx="1"/>
          </p:nvPr>
        </p:nvSpPr>
        <p:spPr/>
        <p:txBody>
          <a:bodyPr/>
          <a:lstStyle/>
          <a:p>
            <a:endParaRPr lang="en-GB" dirty="0"/>
          </a:p>
        </p:txBody>
      </p:sp>
    </p:spTree>
    <p:extLst>
      <p:ext uri="{BB962C8B-B14F-4D97-AF65-F5344CB8AC3E}">
        <p14:creationId xmlns:p14="http://schemas.microsoft.com/office/powerpoint/2010/main" val="395996664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8484AA-F68B-4D24-B265-A1DCE36CE789}"/>
              </a:ext>
            </a:extLst>
          </p:cNvPr>
          <p:cNvSpPr>
            <a:spLocks noGrp="1"/>
          </p:cNvSpPr>
          <p:nvPr>
            <p:ph type="title"/>
          </p:nvPr>
        </p:nvSpPr>
        <p:spPr/>
        <p:txBody>
          <a:bodyPr/>
          <a:lstStyle/>
          <a:p>
            <a:r>
              <a:rPr lang="en-GB" dirty="0"/>
              <a:t>Randomisation - Tests</a:t>
            </a:r>
          </a:p>
        </p:txBody>
      </p:sp>
      <p:sp>
        <p:nvSpPr>
          <p:cNvPr id="3" name="Content Placeholder 2">
            <a:extLst>
              <a:ext uri="{FF2B5EF4-FFF2-40B4-BE49-F238E27FC236}">
                <a16:creationId xmlns:a16="http://schemas.microsoft.com/office/drawing/2014/main" id="{0B50F73A-078E-4C6E-BC49-CAC4072A60A9}"/>
              </a:ext>
            </a:extLst>
          </p:cNvPr>
          <p:cNvSpPr>
            <a:spLocks noGrp="1"/>
          </p:cNvSpPr>
          <p:nvPr>
            <p:ph idx="1"/>
          </p:nvPr>
        </p:nvSpPr>
        <p:spPr/>
        <p:txBody>
          <a:bodyPr/>
          <a:lstStyle/>
          <a:p>
            <a:endParaRPr lang="en-GB" dirty="0"/>
          </a:p>
        </p:txBody>
      </p:sp>
    </p:spTree>
    <p:extLst>
      <p:ext uri="{BB962C8B-B14F-4D97-AF65-F5344CB8AC3E}">
        <p14:creationId xmlns:p14="http://schemas.microsoft.com/office/powerpoint/2010/main" val="34492098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7F65A-933D-43E8-9D86-23943AA4CDFA}"/>
              </a:ext>
            </a:extLst>
          </p:cNvPr>
          <p:cNvSpPr>
            <a:spLocks noGrp="1"/>
          </p:cNvSpPr>
          <p:nvPr>
            <p:ph type="title"/>
          </p:nvPr>
        </p:nvSpPr>
        <p:spPr/>
        <p:txBody>
          <a:bodyPr/>
          <a:lstStyle/>
          <a:p>
            <a:r>
              <a:rPr lang="en-GB" dirty="0"/>
              <a:t>Our criteria</a:t>
            </a:r>
          </a:p>
        </p:txBody>
      </p:sp>
      <p:graphicFrame>
        <p:nvGraphicFramePr>
          <p:cNvPr id="4" name="Content Placeholder 4">
            <a:extLst>
              <a:ext uri="{FF2B5EF4-FFF2-40B4-BE49-F238E27FC236}">
                <a16:creationId xmlns:a16="http://schemas.microsoft.com/office/drawing/2014/main" id="{4FFA5245-98F9-4ED1-8D0A-B82DB325B810}"/>
              </a:ext>
            </a:extLst>
          </p:cNvPr>
          <p:cNvGraphicFramePr>
            <a:graphicFrameLocks/>
          </p:cNvGraphicFramePr>
          <p:nvPr>
            <p:extLst>
              <p:ext uri="{D42A27DB-BD31-4B8C-83A1-F6EECF244321}">
                <p14:modId xmlns:p14="http://schemas.microsoft.com/office/powerpoint/2010/main" val="1311987079"/>
              </p:ext>
            </p:extLst>
          </p:nvPr>
        </p:nvGraphicFramePr>
        <p:xfrm>
          <a:off x="803412" y="2137865"/>
          <a:ext cx="10514027" cy="3566160"/>
        </p:xfrm>
        <a:graphic>
          <a:graphicData uri="http://schemas.openxmlformats.org/drawingml/2006/table">
            <a:tbl>
              <a:tblPr firstRow="1" bandRow="1">
                <a:tableStyleId>{35758FB7-9AC5-4552-8A53-C91805E547FA}</a:tableStyleId>
              </a:tblPr>
              <a:tblGrid>
                <a:gridCol w="7052943">
                  <a:extLst>
                    <a:ext uri="{9D8B030D-6E8A-4147-A177-3AD203B41FA5}">
                      <a16:colId xmlns:a16="http://schemas.microsoft.com/office/drawing/2014/main" val="504563093"/>
                    </a:ext>
                  </a:extLst>
                </a:gridCol>
                <a:gridCol w="3461084">
                  <a:extLst>
                    <a:ext uri="{9D8B030D-6E8A-4147-A177-3AD203B41FA5}">
                      <a16:colId xmlns:a16="http://schemas.microsoft.com/office/drawing/2014/main" val="3866123749"/>
                    </a:ext>
                  </a:extLst>
                </a:gridCol>
              </a:tblGrid>
              <a:tr h="370840">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r>
                        <a:rPr lang="en-GB" sz="2000" dirty="0"/>
                        <a:t>Criteria</a:t>
                      </a:r>
                    </a:p>
                  </a:txBody>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r>
                        <a:rPr lang="en-GB" sz="2000" dirty="0"/>
                        <a:t>Possible answers</a:t>
                      </a:r>
                    </a:p>
                  </a:txBody>
                  <a:tcPr/>
                </a:tc>
                <a:extLst>
                  <a:ext uri="{0D108BD9-81ED-4DB2-BD59-A6C34878D82A}">
                    <a16:rowId xmlns:a16="http://schemas.microsoft.com/office/drawing/2014/main" val="442049170"/>
                  </a:ext>
                </a:extLst>
              </a:tr>
              <a:tr h="37084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r>
                        <a:rPr lang="en-GB" sz="2000" dirty="0">
                          <a:solidFill>
                            <a:srgbClr val="000000"/>
                          </a:solidFill>
                        </a:rPr>
                        <a:t>Were the samples randomised?</a:t>
                      </a:r>
                    </a:p>
                  </a:txBody>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r>
                        <a:rPr lang="en-GB" sz="2000" dirty="0">
                          <a:solidFill>
                            <a:srgbClr val="000000"/>
                          </a:solidFill>
                        </a:rPr>
                        <a:t>Yes/No/NA</a:t>
                      </a:r>
                    </a:p>
                  </a:txBody>
                  <a:tcPr/>
                </a:tc>
                <a:extLst>
                  <a:ext uri="{0D108BD9-81ED-4DB2-BD59-A6C34878D82A}">
                    <a16:rowId xmlns:a16="http://schemas.microsoft.com/office/drawing/2014/main" val="4142572749"/>
                  </a:ext>
                </a:extLst>
              </a:tr>
              <a:tr h="37084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r>
                        <a:rPr lang="en-GB" sz="2000" dirty="0">
                          <a:solidFill>
                            <a:srgbClr val="000000"/>
                          </a:solidFill>
                        </a:rPr>
                        <a:t>Were the tests randomised?</a:t>
                      </a:r>
                    </a:p>
                  </a:txBody>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2000" dirty="0">
                          <a:solidFill>
                            <a:srgbClr val="000000"/>
                          </a:solidFill>
                        </a:rPr>
                        <a:t>Yes/No/NA</a:t>
                      </a:r>
                    </a:p>
                  </a:txBody>
                  <a:tcPr/>
                </a:tc>
                <a:extLst>
                  <a:ext uri="{0D108BD9-81ED-4DB2-BD59-A6C34878D82A}">
                    <a16:rowId xmlns:a16="http://schemas.microsoft.com/office/drawing/2014/main" val="1026367898"/>
                  </a:ext>
                </a:extLst>
              </a:tr>
              <a:tr h="37084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r>
                        <a:rPr lang="en-GB" sz="2000" dirty="0">
                          <a:solidFill>
                            <a:srgbClr val="000000"/>
                          </a:solidFill>
                        </a:rPr>
                        <a:t>Was any blinding used?</a:t>
                      </a:r>
                    </a:p>
                  </a:txBody>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2000" dirty="0">
                          <a:solidFill>
                            <a:srgbClr val="000000"/>
                          </a:solidFill>
                        </a:rPr>
                        <a:t>Yes/No/NA</a:t>
                      </a:r>
                    </a:p>
                  </a:txBody>
                  <a:tcPr/>
                </a:tc>
                <a:extLst>
                  <a:ext uri="{0D108BD9-81ED-4DB2-BD59-A6C34878D82A}">
                    <a16:rowId xmlns:a16="http://schemas.microsoft.com/office/drawing/2014/main" val="870706603"/>
                  </a:ext>
                </a:extLst>
              </a:tr>
              <a:tr h="37084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r>
                        <a:rPr lang="en-GB" sz="2000" dirty="0">
                          <a:solidFill>
                            <a:srgbClr val="000000"/>
                          </a:solidFill>
                        </a:rPr>
                        <a:t>Were control tests completed?</a:t>
                      </a:r>
                    </a:p>
                  </a:txBody>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2000" dirty="0">
                          <a:solidFill>
                            <a:srgbClr val="000000"/>
                          </a:solidFill>
                        </a:rPr>
                        <a:t>Yes/No/NA</a:t>
                      </a:r>
                    </a:p>
                  </a:txBody>
                  <a:tcPr/>
                </a:tc>
                <a:extLst>
                  <a:ext uri="{0D108BD9-81ED-4DB2-BD59-A6C34878D82A}">
                    <a16:rowId xmlns:a16="http://schemas.microsoft.com/office/drawing/2014/main" val="4009853932"/>
                  </a:ext>
                </a:extLst>
              </a:tr>
              <a:tr h="37084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r>
                        <a:rPr lang="en-GB" sz="2000" dirty="0">
                          <a:solidFill>
                            <a:srgbClr val="000000"/>
                          </a:solidFill>
                        </a:rPr>
                        <a:t>Were tests repeated?</a:t>
                      </a:r>
                    </a:p>
                  </a:txBody>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2000" dirty="0">
                          <a:solidFill>
                            <a:srgbClr val="000000"/>
                          </a:solidFill>
                        </a:rPr>
                        <a:t>Number of repeats</a:t>
                      </a:r>
                    </a:p>
                  </a:txBody>
                  <a:tcPr/>
                </a:tc>
                <a:extLst>
                  <a:ext uri="{0D108BD9-81ED-4DB2-BD59-A6C34878D82A}">
                    <a16:rowId xmlns:a16="http://schemas.microsoft.com/office/drawing/2014/main" val="4172446507"/>
                  </a:ext>
                </a:extLst>
              </a:tr>
              <a:tr h="37084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r>
                        <a:rPr lang="en-GB" sz="2000" dirty="0">
                          <a:solidFill>
                            <a:srgbClr val="000000"/>
                          </a:solidFill>
                        </a:rPr>
                        <a:t>Were repeats on separate batches of material?</a:t>
                      </a:r>
                    </a:p>
                  </a:txBody>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2000" dirty="0">
                          <a:solidFill>
                            <a:srgbClr val="000000"/>
                          </a:solidFill>
                        </a:rPr>
                        <a:t>Yes/No/NA</a:t>
                      </a:r>
                    </a:p>
                  </a:txBody>
                  <a:tcPr/>
                </a:tc>
                <a:extLst>
                  <a:ext uri="{0D108BD9-81ED-4DB2-BD59-A6C34878D82A}">
                    <a16:rowId xmlns:a16="http://schemas.microsoft.com/office/drawing/2014/main" val="375918599"/>
                  </a:ext>
                </a:extLst>
              </a:tr>
              <a:tr h="37084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r>
                        <a:rPr lang="en-GB" sz="2000" dirty="0">
                          <a:solidFill>
                            <a:srgbClr val="000000"/>
                          </a:solidFill>
                        </a:rPr>
                        <a:t>Were any statistics completed?</a:t>
                      </a:r>
                    </a:p>
                  </a:txBody>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2000" dirty="0">
                          <a:solidFill>
                            <a:srgbClr val="000000"/>
                          </a:solidFill>
                        </a:rPr>
                        <a:t>Yes-descriptive/Yes-test/No/NA</a:t>
                      </a:r>
                    </a:p>
                  </a:txBody>
                  <a:tcPr/>
                </a:tc>
                <a:extLst>
                  <a:ext uri="{0D108BD9-81ED-4DB2-BD59-A6C34878D82A}">
                    <a16:rowId xmlns:a16="http://schemas.microsoft.com/office/drawing/2014/main" val="1612590092"/>
                  </a:ext>
                </a:extLst>
              </a:tr>
              <a:tr h="37084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r>
                        <a:rPr lang="en-GB" sz="2000" dirty="0">
                          <a:solidFill>
                            <a:srgbClr val="000000"/>
                          </a:solidFill>
                        </a:rPr>
                        <a:t>What was the normalised mean difference?</a:t>
                      </a:r>
                    </a:p>
                  </a:txBody>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r>
                        <a:rPr lang="en-GB" sz="2000" dirty="0">
                          <a:solidFill>
                            <a:srgbClr val="000000"/>
                          </a:solidFill>
                        </a:rPr>
                        <a:t>A number</a:t>
                      </a:r>
                    </a:p>
                  </a:txBody>
                  <a:tcPr/>
                </a:tc>
                <a:extLst>
                  <a:ext uri="{0D108BD9-81ED-4DB2-BD59-A6C34878D82A}">
                    <a16:rowId xmlns:a16="http://schemas.microsoft.com/office/drawing/2014/main" val="122626681"/>
                  </a:ext>
                </a:extLst>
              </a:tr>
            </a:tbl>
          </a:graphicData>
        </a:graphic>
      </p:graphicFrame>
    </p:spTree>
    <p:extLst>
      <p:ext uri="{BB962C8B-B14F-4D97-AF65-F5344CB8AC3E}">
        <p14:creationId xmlns:p14="http://schemas.microsoft.com/office/powerpoint/2010/main" val="120174023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28A669-FFAC-46F8-8BDE-48DAB8144528}"/>
              </a:ext>
            </a:extLst>
          </p:cNvPr>
          <p:cNvSpPr>
            <a:spLocks noGrp="1"/>
          </p:cNvSpPr>
          <p:nvPr>
            <p:ph type="title"/>
          </p:nvPr>
        </p:nvSpPr>
        <p:spPr/>
        <p:txBody>
          <a:bodyPr/>
          <a:lstStyle/>
          <a:p>
            <a:r>
              <a:rPr lang="en-GB" dirty="0"/>
              <a:t>When is random not enough</a:t>
            </a:r>
          </a:p>
        </p:txBody>
      </p:sp>
      <p:sp>
        <p:nvSpPr>
          <p:cNvPr id="3" name="Content Placeholder 2">
            <a:extLst>
              <a:ext uri="{FF2B5EF4-FFF2-40B4-BE49-F238E27FC236}">
                <a16:creationId xmlns:a16="http://schemas.microsoft.com/office/drawing/2014/main" id="{29F2079B-437A-4AA0-A7A0-25FDAD9017F7}"/>
              </a:ext>
            </a:extLst>
          </p:cNvPr>
          <p:cNvSpPr>
            <a:spLocks noGrp="1"/>
          </p:cNvSpPr>
          <p:nvPr>
            <p:ph idx="1"/>
          </p:nvPr>
        </p:nvSpPr>
        <p:spPr/>
        <p:txBody>
          <a:bodyPr/>
          <a:lstStyle/>
          <a:p>
            <a:endParaRPr lang="en-GB"/>
          </a:p>
        </p:txBody>
      </p:sp>
    </p:spTree>
    <p:extLst>
      <p:ext uri="{BB962C8B-B14F-4D97-AF65-F5344CB8AC3E}">
        <p14:creationId xmlns:p14="http://schemas.microsoft.com/office/powerpoint/2010/main" val="317300990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8F45D1-C3FE-4AD3-A5D0-602CDBF96A06}"/>
              </a:ext>
            </a:extLst>
          </p:cNvPr>
          <p:cNvSpPr>
            <a:spLocks noGrp="1"/>
          </p:cNvSpPr>
          <p:nvPr>
            <p:ph type="title"/>
          </p:nvPr>
        </p:nvSpPr>
        <p:spPr/>
        <p:txBody>
          <a:bodyPr/>
          <a:lstStyle/>
          <a:p>
            <a:r>
              <a:rPr lang="en-GB" dirty="0"/>
              <a:t>Quiz - 1</a:t>
            </a:r>
          </a:p>
        </p:txBody>
      </p:sp>
      <p:sp>
        <p:nvSpPr>
          <p:cNvPr id="3" name="Content Placeholder 2">
            <a:extLst>
              <a:ext uri="{FF2B5EF4-FFF2-40B4-BE49-F238E27FC236}">
                <a16:creationId xmlns:a16="http://schemas.microsoft.com/office/drawing/2014/main" id="{827CD6F0-3D75-4D2E-87C7-08F5E783F05F}"/>
              </a:ext>
            </a:extLst>
          </p:cNvPr>
          <p:cNvSpPr>
            <a:spLocks noGrp="1"/>
          </p:cNvSpPr>
          <p:nvPr>
            <p:ph idx="1"/>
          </p:nvPr>
        </p:nvSpPr>
        <p:spPr>
          <a:xfrm>
            <a:off x="1097280" y="1845734"/>
            <a:ext cx="6160770" cy="4023360"/>
          </a:xfrm>
        </p:spPr>
        <p:txBody>
          <a:bodyPr/>
          <a:lstStyle/>
          <a:p>
            <a:r>
              <a:rPr lang="en-GB" dirty="0"/>
              <a:t>Sam wants to test the effect of anodising an aluminium surface on it’s wear life. </a:t>
            </a:r>
          </a:p>
          <a:p>
            <a:r>
              <a:rPr lang="en-GB" dirty="0"/>
              <a:t>What controls and repeat tests should they run, what variation is this accounting for?</a:t>
            </a:r>
          </a:p>
          <a:p>
            <a:r>
              <a:rPr lang="en-GB" dirty="0"/>
              <a:t>How would this change if they were thinking about replacing a steel part with an anodised aluminium part?</a:t>
            </a:r>
          </a:p>
          <a:p>
            <a:r>
              <a:rPr lang="en-GB" dirty="0"/>
              <a:t>Something with 99.99% pure materials </a:t>
            </a:r>
          </a:p>
        </p:txBody>
      </p:sp>
    </p:spTree>
    <p:extLst>
      <p:ext uri="{BB962C8B-B14F-4D97-AF65-F5344CB8AC3E}">
        <p14:creationId xmlns:p14="http://schemas.microsoft.com/office/powerpoint/2010/main" val="266627391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BE0DED-045F-4BF6-8AA9-2730B7E10EFC}"/>
              </a:ext>
            </a:extLst>
          </p:cNvPr>
          <p:cNvSpPr>
            <a:spLocks noGrp="1"/>
          </p:cNvSpPr>
          <p:nvPr>
            <p:ph type="title"/>
          </p:nvPr>
        </p:nvSpPr>
        <p:spPr/>
        <p:txBody>
          <a:bodyPr/>
          <a:lstStyle/>
          <a:p>
            <a:r>
              <a:rPr lang="en-GB" dirty="0"/>
              <a:t>Quiz - 2</a:t>
            </a:r>
          </a:p>
        </p:txBody>
      </p:sp>
      <p:sp>
        <p:nvSpPr>
          <p:cNvPr id="3" name="Content Placeholder 2">
            <a:extLst>
              <a:ext uri="{FF2B5EF4-FFF2-40B4-BE49-F238E27FC236}">
                <a16:creationId xmlns:a16="http://schemas.microsoft.com/office/drawing/2014/main" id="{DDB41C46-6B4B-4633-B58E-5EE42ED89A9C}"/>
              </a:ext>
            </a:extLst>
          </p:cNvPr>
          <p:cNvSpPr>
            <a:spLocks noGrp="1"/>
          </p:cNvSpPr>
          <p:nvPr>
            <p:ph idx="1"/>
          </p:nvPr>
        </p:nvSpPr>
        <p:spPr>
          <a:xfrm>
            <a:off x="838200" y="2132501"/>
            <a:ext cx="5046785" cy="4044461"/>
          </a:xfrm>
        </p:spPr>
        <p:txBody>
          <a:bodyPr>
            <a:normAutofit/>
          </a:bodyPr>
          <a:lstStyle/>
          <a:p>
            <a:r>
              <a:rPr lang="en-GB" dirty="0"/>
              <a:t>Aim: you have changed some computer code and you want to see if your changes have made it run faster.</a:t>
            </a:r>
          </a:p>
          <a:p>
            <a:r>
              <a:rPr lang="en-GB" dirty="0"/>
              <a:t>Method: You compile both the original code and the new code then you run them both 30 times on your computer</a:t>
            </a:r>
          </a:p>
          <a:p>
            <a:r>
              <a:rPr lang="en-GB" dirty="0"/>
              <a:t>The results look like this:</a:t>
            </a:r>
          </a:p>
          <a:p>
            <a:r>
              <a:rPr lang="en-GB" dirty="0"/>
              <a:t>Conclusion: Our new version is faster!</a:t>
            </a:r>
          </a:p>
        </p:txBody>
      </p:sp>
      <p:pic>
        <p:nvPicPr>
          <p:cNvPr id="4" name="Picture 3">
            <a:extLst>
              <a:ext uri="{FF2B5EF4-FFF2-40B4-BE49-F238E27FC236}">
                <a16:creationId xmlns:a16="http://schemas.microsoft.com/office/drawing/2014/main" id="{603A0F38-C280-4C0B-B9C9-1A624A0E32B3}"/>
              </a:ext>
            </a:extLst>
          </p:cNvPr>
          <p:cNvPicPr>
            <a:picLocks noChangeAspect="1"/>
          </p:cNvPicPr>
          <p:nvPr/>
        </p:nvPicPr>
        <p:blipFill rotWithShape="1">
          <a:blip r:embed="rId3"/>
          <a:srcRect l="20680" t="58974" r="57849" b="18462"/>
          <a:stretch/>
        </p:blipFill>
        <p:spPr>
          <a:xfrm>
            <a:off x="6096000" y="1884884"/>
            <a:ext cx="6013053" cy="4044462"/>
          </a:xfrm>
          <a:prstGeom prst="rect">
            <a:avLst/>
          </a:prstGeom>
        </p:spPr>
      </p:pic>
      <p:sp>
        <p:nvSpPr>
          <p:cNvPr id="5" name="TextBox 4">
            <a:extLst>
              <a:ext uri="{FF2B5EF4-FFF2-40B4-BE49-F238E27FC236}">
                <a16:creationId xmlns:a16="http://schemas.microsoft.com/office/drawing/2014/main" id="{65100C3C-F038-49ED-921A-D2467A0885C2}"/>
              </a:ext>
            </a:extLst>
          </p:cNvPr>
          <p:cNvSpPr txBox="1"/>
          <p:nvPr/>
        </p:nvSpPr>
        <p:spPr>
          <a:xfrm>
            <a:off x="421588" y="6393727"/>
            <a:ext cx="5880008" cy="369332"/>
          </a:xfrm>
          <a:prstGeom prst="rect">
            <a:avLst/>
          </a:prstGeom>
          <a:noFill/>
        </p:spPr>
        <p:txBody>
          <a:bodyPr wrap="none" rtlCol="0">
            <a:spAutoFit/>
          </a:bodyPr>
          <a:lstStyle/>
          <a:p>
            <a:r>
              <a:rPr lang="en-GB" dirty="0"/>
              <a:t>Example from: https://emeryberger.com/research/stabilizer/</a:t>
            </a:r>
          </a:p>
        </p:txBody>
      </p:sp>
    </p:spTree>
    <p:extLst>
      <p:ext uri="{BB962C8B-B14F-4D97-AF65-F5344CB8AC3E}">
        <p14:creationId xmlns:p14="http://schemas.microsoft.com/office/powerpoint/2010/main" val="313141369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DD2B4-E01D-4BB8-9955-785FEE565E4C}"/>
              </a:ext>
            </a:extLst>
          </p:cNvPr>
          <p:cNvSpPr>
            <a:spLocks noGrp="1"/>
          </p:cNvSpPr>
          <p:nvPr>
            <p:ph type="title"/>
          </p:nvPr>
        </p:nvSpPr>
        <p:spPr/>
        <p:txBody>
          <a:bodyPr/>
          <a:lstStyle/>
          <a:p>
            <a:r>
              <a:rPr lang="en-GB" dirty="0"/>
              <a:t>Quiz - 2</a:t>
            </a:r>
          </a:p>
        </p:txBody>
      </p:sp>
      <p:pic>
        <p:nvPicPr>
          <p:cNvPr id="5" name="Content Placeholder 4" descr="A picture containing clock&#10;&#10;Description automatically generated">
            <a:extLst>
              <a:ext uri="{FF2B5EF4-FFF2-40B4-BE49-F238E27FC236}">
                <a16:creationId xmlns:a16="http://schemas.microsoft.com/office/drawing/2014/main" id="{136BD142-DC19-4895-82F0-1AD004E5B26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313863" y="2999304"/>
            <a:ext cx="6249824" cy="2896260"/>
          </a:xfrm>
        </p:spPr>
      </p:pic>
      <p:sp>
        <p:nvSpPr>
          <p:cNvPr id="6" name="TextBox 5">
            <a:extLst>
              <a:ext uri="{FF2B5EF4-FFF2-40B4-BE49-F238E27FC236}">
                <a16:creationId xmlns:a16="http://schemas.microsoft.com/office/drawing/2014/main" id="{E734A0E7-D13E-4596-8D6E-FC7C5C5AE30F}"/>
              </a:ext>
            </a:extLst>
          </p:cNvPr>
          <p:cNvSpPr txBox="1"/>
          <p:nvPr/>
        </p:nvSpPr>
        <p:spPr>
          <a:xfrm>
            <a:off x="4022362" y="2151909"/>
            <a:ext cx="1442061" cy="369332"/>
          </a:xfrm>
          <a:prstGeom prst="rect">
            <a:avLst/>
          </a:prstGeom>
          <a:noFill/>
        </p:spPr>
        <p:txBody>
          <a:bodyPr wrap="none" rtlCol="0">
            <a:spAutoFit/>
          </a:bodyPr>
          <a:lstStyle/>
          <a:p>
            <a:r>
              <a:rPr lang="en-GB" dirty="0"/>
              <a:t>H0O_last_i_2</a:t>
            </a:r>
          </a:p>
        </p:txBody>
      </p:sp>
      <p:cxnSp>
        <p:nvCxnSpPr>
          <p:cNvPr id="8" name="Straight Arrow Connector 7">
            <a:extLst>
              <a:ext uri="{FF2B5EF4-FFF2-40B4-BE49-F238E27FC236}">
                <a16:creationId xmlns:a16="http://schemas.microsoft.com/office/drawing/2014/main" id="{935B60DE-7932-4048-83B0-C61C4ABC6211}"/>
              </a:ext>
            </a:extLst>
          </p:cNvPr>
          <p:cNvCxnSpPr>
            <a:cxnSpLocks/>
            <a:stCxn id="6" idx="2"/>
          </p:cNvCxnSpPr>
          <p:nvPr/>
        </p:nvCxnSpPr>
        <p:spPr>
          <a:xfrm flipH="1">
            <a:off x="4181476" y="2521241"/>
            <a:ext cx="561917" cy="10689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5984FF92-B5B8-43A9-A0FB-4295AD83AE46}"/>
              </a:ext>
            </a:extLst>
          </p:cNvPr>
          <p:cNvCxnSpPr>
            <a:cxnSpLocks/>
            <a:stCxn id="6" idx="2"/>
          </p:cNvCxnSpPr>
          <p:nvPr/>
        </p:nvCxnSpPr>
        <p:spPr>
          <a:xfrm>
            <a:off x="4743393" y="2521241"/>
            <a:ext cx="628173" cy="9641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DFA40D73-F34E-4761-9E88-080E841E4B49}"/>
              </a:ext>
            </a:extLst>
          </p:cNvPr>
          <p:cNvCxnSpPr>
            <a:cxnSpLocks/>
            <a:stCxn id="6" idx="2"/>
          </p:cNvCxnSpPr>
          <p:nvPr/>
        </p:nvCxnSpPr>
        <p:spPr>
          <a:xfrm>
            <a:off x="4743393" y="2521241"/>
            <a:ext cx="1854788" cy="8879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33A2CB20-50B6-4927-ADA9-94C89334D7DB}"/>
              </a:ext>
            </a:extLst>
          </p:cNvPr>
          <p:cNvCxnSpPr>
            <a:cxnSpLocks/>
            <a:stCxn id="6" idx="2"/>
          </p:cNvCxnSpPr>
          <p:nvPr/>
        </p:nvCxnSpPr>
        <p:spPr>
          <a:xfrm>
            <a:off x="4743393" y="2521241"/>
            <a:ext cx="2733732" cy="4780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96891160-BE71-40A4-98BE-5D9977869E5F}"/>
              </a:ext>
            </a:extLst>
          </p:cNvPr>
          <p:cNvSpPr txBox="1"/>
          <p:nvPr/>
        </p:nvSpPr>
        <p:spPr>
          <a:xfrm>
            <a:off x="9216412" y="3123129"/>
            <a:ext cx="2537438" cy="2308324"/>
          </a:xfrm>
          <a:prstGeom prst="rect">
            <a:avLst/>
          </a:prstGeom>
          <a:noFill/>
        </p:spPr>
        <p:txBody>
          <a:bodyPr wrap="square" rtlCol="0">
            <a:spAutoFit/>
          </a:bodyPr>
          <a:lstStyle/>
          <a:p>
            <a:r>
              <a:rPr lang="en-GB" dirty="0"/>
              <a:t>Depends on:</a:t>
            </a:r>
          </a:p>
          <a:p>
            <a:r>
              <a:rPr lang="en-GB" dirty="0"/>
              <a:t>The user name</a:t>
            </a:r>
          </a:p>
          <a:p>
            <a:r>
              <a:rPr lang="en-GB" dirty="0"/>
              <a:t>The current folder at compile time</a:t>
            </a:r>
          </a:p>
          <a:p>
            <a:r>
              <a:rPr lang="en-GB" dirty="0"/>
              <a:t>Etc. …</a:t>
            </a:r>
          </a:p>
          <a:p>
            <a:endParaRPr lang="en-GB" dirty="0"/>
          </a:p>
          <a:p>
            <a:r>
              <a:rPr lang="en-GB" dirty="0"/>
              <a:t>Up to 40% change in speed </a:t>
            </a:r>
          </a:p>
        </p:txBody>
      </p:sp>
    </p:spTree>
    <p:extLst>
      <p:ext uri="{BB962C8B-B14F-4D97-AF65-F5344CB8AC3E}">
        <p14:creationId xmlns:p14="http://schemas.microsoft.com/office/powerpoint/2010/main" val="377767893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EA65C5-C42A-498F-84FB-3D35323DD500}"/>
              </a:ext>
            </a:extLst>
          </p:cNvPr>
          <p:cNvSpPr>
            <a:spLocks noGrp="1"/>
          </p:cNvSpPr>
          <p:nvPr>
            <p:ph type="title"/>
          </p:nvPr>
        </p:nvSpPr>
        <p:spPr/>
        <p:txBody>
          <a:bodyPr/>
          <a:lstStyle/>
          <a:p>
            <a:r>
              <a:rPr lang="en-GB" dirty="0"/>
              <a:t>Quiz - 2</a:t>
            </a:r>
          </a:p>
        </p:txBody>
      </p:sp>
      <p:pic>
        <p:nvPicPr>
          <p:cNvPr id="4" name="Content Placeholder 3">
            <a:extLst>
              <a:ext uri="{FF2B5EF4-FFF2-40B4-BE49-F238E27FC236}">
                <a16:creationId xmlns:a16="http://schemas.microsoft.com/office/drawing/2014/main" id="{BF739262-39BB-4FD1-94EE-13C8AC68A3B5}"/>
              </a:ext>
            </a:extLst>
          </p:cNvPr>
          <p:cNvPicPr>
            <a:picLocks noGrp="1" noChangeAspect="1"/>
          </p:cNvPicPr>
          <p:nvPr>
            <p:ph idx="1"/>
          </p:nvPr>
        </p:nvPicPr>
        <p:blipFill rotWithShape="1">
          <a:blip r:embed="rId3"/>
          <a:srcRect l="9234" t="41822" r="44325" b="18603"/>
          <a:stretch/>
        </p:blipFill>
        <p:spPr>
          <a:xfrm>
            <a:off x="2418559" y="2105731"/>
            <a:ext cx="7415841" cy="4044461"/>
          </a:xfrm>
          <a:prstGeom prst="rect">
            <a:avLst/>
          </a:prstGeom>
        </p:spPr>
      </p:pic>
      <p:sp>
        <p:nvSpPr>
          <p:cNvPr id="5" name="Content Placeholder 2">
            <a:extLst>
              <a:ext uri="{FF2B5EF4-FFF2-40B4-BE49-F238E27FC236}">
                <a16:creationId xmlns:a16="http://schemas.microsoft.com/office/drawing/2014/main" id="{545AA210-43AC-4552-89D5-E4CDCF391DD1}"/>
              </a:ext>
            </a:extLst>
          </p:cNvPr>
          <p:cNvSpPr txBox="1">
            <a:spLocks/>
          </p:cNvSpPr>
          <p:nvPr/>
        </p:nvSpPr>
        <p:spPr>
          <a:xfrm>
            <a:off x="838200" y="2132501"/>
            <a:ext cx="5046785" cy="4044461"/>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endParaRPr lang="en-GB" dirty="0"/>
          </a:p>
        </p:txBody>
      </p:sp>
    </p:spTree>
    <p:extLst>
      <p:ext uri="{BB962C8B-B14F-4D97-AF65-F5344CB8AC3E}">
        <p14:creationId xmlns:p14="http://schemas.microsoft.com/office/powerpoint/2010/main" val="13984795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C8D8C0-FB87-4A55-9474-23F7FEE6C008}"/>
              </a:ext>
            </a:extLst>
          </p:cNvPr>
          <p:cNvSpPr>
            <a:spLocks noGrp="1"/>
          </p:cNvSpPr>
          <p:nvPr>
            <p:ph type="title"/>
          </p:nvPr>
        </p:nvSpPr>
        <p:spPr/>
        <p:txBody>
          <a:bodyPr/>
          <a:lstStyle/>
          <a:p>
            <a:r>
              <a:rPr lang="en-GB" dirty="0"/>
              <a:t>Summary</a:t>
            </a:r>
          </a:p>
        </p:txBody>
      </p:sp>
      <p:sp>
        <p:nvSpPr>
          <p:cNvPr id="3" name="Content Placeholder 2">
            <a:extLst>
              <a:ext uri="{FF2B5EF4-FFF2-40B4-BE49-F238E27FC236}">
                <a16:creationId xmlns:a16="http://schemas.microsoft.com/office/drawing/2014/main" id="{B393811E-D060-473D-97C7-4E52116D1FA0}"/>
              </a:ext>
            </a:extLst>
          </p:cNvPr>
          <p:cNvSpPr>
            <a:spLocks noGrp="1"/>
          </p:cNvSpPr>
          <p:nvPr>
            <p:ph idx="1"/>
          </p:nvPr>
        </p:nvSpPr>
        <p:spPr/>
        <p:txBody>
          <a:bodyPr/>
          <a:lstStyle/>
          <a:p>
            <a:r>
              <a:rPr lang="en-GB" dirty="0"/>
              <a:t>Think of measurements as containing some real variation</a:t>
            </a:r>
          </a:p>
          <a:p>
            <a:r>
              <a:rPr lang="en-GB" dirty="0"/>
              <a:t>Realise that experimenters cannot be trusted</a:t>
            </a:r>
          </a:p>
          <a:p>
            <a:r>
              <a:rPr lang="en-GB" dirty="0"/>
              <a:t>Design your measurements so they are: relevant, reliable, unbiased not open to experimenter bias</a:t>
            </a:r>
          </a:p>
          <a:p>
            <a:r>
              <a:rPr lang="en-GB" dirty="0"/>
              <a:t>Be aware of the possibility of biased measurements from complicated analysis</a:t>
            </a:r>
          </a:p>
          <a:p>
            <a:r>
              <a:rPr lang="en-GB" dirty="0"/>
              <a:t>Use relevant control tests to avoid confounding</a:t>
            </a:r>
          </a:p>
          <a:p>
            <a:r>
              <a:rPr lang="en-GB" dirty="0"/>
              <a:t>Repeat tests to assess the amount of variation and ensure that your results are representative of reality</a:t>
            </a:r>
          </a:p>
          <a:p>
            <a:r>
              <a:rPr lang="en-GB" dirty="0"/>
              <a:t>Randomise or systematically vary your test samples and the order of your tests to avoid confounding with unknown variables</a:t>
            </a:r>
          </a:p>
          <a:p>
            <a:endParaRPr lang="en-GB" dirty="0"/>
          </a:p>
        </p:txBody>
      </p:sp>
    </p:spTree>
    <p:extLst>
      <p:ext uri="{BB962C8B-B14F-4D97-AF65-F5344CB8AC3E}">
        <p14:creationId xmlns:p14="http://schemas.microsoft.com/office/powerpoint/2010/main" val="88076587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E47B0C-BEE7-4974-A4D4-AA47D7C7881C}"/>
              </a:ext>
            </a:extLst>
          </p:cNvPr>
          <p:cNvSpPr>
            <a:spLocks noGrp="1"/>
          </p:cNvSpPr>
          <p:nvPr>
            <p:ph type="title"/>
          </p:nvPr>
        </p:nvSpPr>
        <p:spPr/>
        <p:txBody>
          <a:bodyPr/>
          <a:lstStyle/>
          <a:p>
            <a:r>
              <a:rPr lang="en-GB" dirty="0"/>
              <a:t>Break</a:t>
            </a:r>
          </a:p>
        </p:txBody>
      </p:sp>
      <p:sp>
        <p:nvSpPr>
          <p:cNvPr id="3" name="Content Placeholder 2">
            <a:extLst>
              <a:ext uri="{FF2B5EF4-FFF2-40B4-BE49-F238E27FC236}">
                <a16:creationId xmlns:a16="http://schemas.microsoft.com/office/drawing/2014/main" id="{3F12200B-22E0-4012-8944-D6345B30A04A}"/>
              </a:ext>
            </a:extLst>
          </p:cNvPr>
          <p:cNvSpPr>
            <a:spLocks noGrp="1"/>
          </p:cNvSpPr>
          <p:nvPr>
            <p:ph idx="1"/>
          </p:nvPr>
        </p:nvSpPr>
        <p:spPr>
          <a:xfrm>
            <a:off x="1097279" y="1845734"/>
            <a:ext cx="10058399" cy="4023360"/>
          </a:xfrm>
        </p:spPr>
        <p:txBody>
          <a:bodyPr/>
          <a:lstStyle/>
          <a:p>
            <a:pPr algn="ctr"/>
            <a:endParaRPr lang="en-GB" dirty="0"/>
          </a:p>
          <a:p>
            <a:pPr algn="ctr"/>
            <a:endParaRPr lang="en-GB" dirty="0"/>
          </a:p>
          <a:p>
            <a:pPr algn="ctr"/>
            <a:r>
              <a:rPr lang="en-GB" dirty="0"/>
              <a:t>I have a uniform block of material </a:t>
            </a:r>
          </a:p>
          <a:p>
            <a:pPr algn="ctr"/>
            <a:r>
              <a:rPr lang="en-GB" dirty="0"/>
              <a:t>I cut the block in half and give you both halves</a:t>
            </a:r>
          </a:p>
          <a:p>
            <a:pPr algn="ctr"/>
            <a:r>
              <a:rPr lang="en-GB" dirty="0"/>
              <a:t>Your next research grant depends on finding a false </a:t>
            </a:r>
          </a:p>
          <a:p>
            <a:pPr algn="ctr">
              <a:spcBef>
                <a:spcPts val="0"/>
              </a:spcBef>
            </a:pPr>
            <a:r>
              <a:rPr lang="en-GB" dirty="0"/>
              <a:t>positive difference between the halves</a:t>
            </a:r>
          </a:p>
          <a:p>
            <a:pPr algn="ctr"/>
            <a:endParaRPr lang="en-GB" dirty="0"/>
          </a:p>
          <a:p>
            <a:pPr algn="ctr"/>
            <a:r>
              <a:rPr lang="en-GB" dirty="0"/>
              <a:t>How would you design an experiment in your speciality to find a difference?</a:t>
            </a:r>
          </a:p>
        </p:txBody>
      </p:sp>
    </p:spTree>
    <p:extLst>
      <p:ext uri="{BB962C8B-B14F-4D97-AF65-F5344CB8AC3E}">
        <p14:creationId xmlns:p14="http://schemas.microsoft.com/office/powerpoint/2010/main" val="154472697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D4163-DA80-4CA8-B658-9E22725F8EC8}"/>
              </a:ext>
            </a:extLst>
          </p:cNvPr>
          <p:cNvSpPr>
            <a:spLocks noGrp="1"/>
          </p:cNvSpPr>
          <p:nvPr>
            <p:ph type="title"/>
          </p:nvPr>
        </p:nvSpPr>
        <p:spPr/>
        <p:txBody>
          <a:bodyPr>
            <a:normAutofit/>
          </a:bodyPr>
          <a:lstStyle/>
          <a:p>
            <a:r>
              <a:rPr lang="en-GB" dirty="0"/>
              <a:t>DOE: how to ‘spend’ your repeats</a:t>
            </a:r>
          </a:p>
        </p:txBody>
      </p:sp>
      <p:graphicFrame>
        <p:nvGraphicFramePr>
          <p:cNvPr id="4" name="Content Placeholder 3">
            <a:extLst>
              <a:ext uri="{FF2B5EF4-FFF2-40B4-BE49-F238E27FC236}">
                <a16:creationId xmlns:a16="http://schemas.microsoft.com/office/drawing/2014/main" id="{A8651BE2-4052-492B-B8B4-972575C2E5E8}"/>
              </a:ext>
            </a:extLst>
          </p:cNvPr>
          <p:cNvGraphicFramePr>
            <a:graphicFrameLocks noGrp="1"/>
          </p:cNvGraphicFramePr>
          <p:nvPr>
            <p:ph idx="1"/>
            <p:extLst>
              <p:ext uri="{D42A27DB-BD31-4B8C-83A1-F6EECF244321}">
                <p14:modId xmlns:p14="http://schemas.microsoft.com/office/powerpoint/2010/main" val="2629859623"/>
              </p:ext>
            </p:extLst>
          </p:nvPr>
        </p:nvGraphicFramePr>
        <p:xfrm>
          <a:off x="1096963" y="1846263"/>
          <a:ext cx="10058400" cy="40227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Right Brace 4">
            <a:extLst>
              <a:ext uri="{FF2B5EF4-FFF2-40B4-BE49-F238E27FC236}">
                <a16:creationId xmlns:a16="http://schemas.microsoft.com/office/drawing/2014/main" id="{C3F4032B-0FE3-4D9E-AF87-453906321E40}"/>
              </a:ext>
            </a:extLst>
          </p:cNvPr>
          <p:cNvSpPr/>
          <p:nvPr/>
        </p:nvSpPr>
        <p:spPr>
          <a:xfrm rot="5400000">
            <a:off x="8609165" y="2469142"/>
            <a:ext cx="455063" cy="4637333"/>
          </a:xfrm>
          <a:prstGeom prst="rightBrace">
            <a:avLst>
              <a:gd name="adj1" fmla="val 65686"/>
              <a:gd name="adj2" fmla="val 50000"/>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6" name="TextBox 5">
            <a:extLst>
              <a:ext uri="{FF2B5EF4-FFF2-40B4-BE49-F238E27FC236}">
                <a16:creationId xmlns:a16="http://schemas.microsoft.com/office/drawing/2014/main" id="{2CC95A44-9DA5-425B-B8F2-EA813C78D724}"/>
              </a:ext>
            </a:extLst>
          </p:cNvPr>
          <p:cNvSpPr txBox="1"/>
          <p:nvPr/>
        </p:nvSpPr>
        <p:spPr>
          <a:xfrm>
            <a:off x="7158191" y="5118998"/>
            <a:ext cx="3357009" cy="646331"/>
          </a:xfrm>
          <a:prstGeom prst="rect">
            <a:avLst/>
          </a:prstGeom>
          <a:noFill/>
        </p:spPr>
        <p:txBody>
          <a:bodyPr wrap="none" rtlCol="0">
            <a:spAutoFit/>
          </a:bodyPr>
          <a:lstStyle/>
          <a:p>
            <a:r>
              <a:rPr lang="en-GB" dirty="0">
                <a:solidFill>
                  <a:schemeClr val="accent6">
                    <a:lumMod val="75000"/>
                  </a:schemeClr>
                </a:solidFill>
              </a:rPr>
              <a:t>The model and the design should </a:t>
            </a:r>
          </a:p>
          <a:p>
            <a:pPr algn="ctr"/>
            <a:r>
              <a:rPr lang="en-GB" dirty="0">
                <a:solidFill>
                  <a:schemeClr val="accent6">
                    <a:lumMod val="75000"/>
                  </a:schemeClr>
                </a:solidFill>
              </a:rPr>
              <a:t>be considered together</a:t>
            </a:r>
          </a:p>
        </p:txBody>
      </p:sp>
    </p:spTree>
    <p:extLst>
      <p:ext uri="{BB962C8B-B14F-4D97-AF65-F5344CB8AC3E}">
        <p14:creationId xmlns:p14="http://schemas.microsoft.com/office/powerpoint/2010/main" val="345888357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43BA5734-2EE5-4077-8781-C4316D65B878}"/>
              </a:ext>
            </a:extLst>
          </p:cNvPr>
          <p:cNvSpPr>
            <a:spLocks noGrp="1"/>
          </p:cNvSpPr>
          <p:nvPr>
            <p:ph type="title"/>
          </p:nvPr>
        </p:nvSpPr>
        <p:spPr/>
        <p:txBody>
          <a:bodyPr/>
          <a:lstStyle/>
          <a:p>
            <a:r>
              <a:rPr lang="en-GB" dirty="0"/>
              <a:t>Choosing a model</a:t>
            </a:r>
          </a:p>
        </p:txBody>
      </p:sp>
      <p:sp>
        <p:nvSpPr>
          <p:cNvPr id="10" name="TextBox 9">
            <a:extLst>
              <a:ext uri="{FF2B5EF4-FFF2-40B4-BE49-F238E27FC236}">
                <a16:creationId xmlns:a16="http://schemas.microsoft.com/office/drawing/2014/main" id="{979C7476-B729-4B8B-ABD6-B1AD7567E8AF}"/>
              </a:ext>
            </a:extLst>
          </p:cNvPr>
          <p:cNvSpPr txBox="1"/>
          <p:nvPr/>
        </p:nvSpPr>
        <p:spPr>
          <a:xfrm>
            <a:off x="209550" y="3720584"/>
            <a:ext cx="3009900" cy="369332"/>
          </a:xfrm>
          <a:prstGeom prst="rect">
            <a:avLst/>
          </a:prstGeom>
          <a:noFill/>
        </p:spPr>
        <p:txBody>
          <a:bodyPr wrap="square" rtlCol="0">
            <a:spAutoFit/>
          </a:bodyPr>
          <a:lstStyle/>
          <a:p>
            <a:r>
              <a:rPr lang="en-GB" dirty="0"/>
              <a:t>What do you want to do?</a:t>
            </a:r>
          </a:p>
        </p:txBody>
      </p:sp>
      <p:sp>
        <p:nvSpPr>
          <p:cNvPr id="11" name="TextBox 10">
            <a:extLst>
              <a:ext uri="{FF2B5EF4-FFF2-40B4-BE49-F238E27FC236}">
                <a16:creationId xmlns:a16="http://schemas.microsoft.com/office/drawing/2014/main" id="{268F9A56-AAF7-43A7-B06A-32C15F271BF9}"/>
              </a:ext>
            </a:extLst>
          </p:cNvPr>
          <p:cNvSpPr txBox="1"/>
          <p:nvPr/>
        </p:nvSpPr>
        <p:spPr>
          <a:xfrm>
            <a:off x="2867025" y="2243256"/>
            <a:ext cx="4600575" cy="1477328"/>
          </a:xfrm>
          <a:prstGeom prst="rect">
            <a:avLst/>
          </a:prstGeom>
          <a:noFill/>
        </p:spPr>
        <p:txBody>
          <a:bodyPr wrap="square" rtlCol="0">
            <a:spAutoFit/>
          </a:bodyPr>
          <a:lstStyle/>
          <a:p>
            <a:r>
              <a:rPr lang="en-GB" dirty="0"/>
              <a:t>Test one / or several specific hypotheses</a:t>
            </a:r>
          </a:p>
          <a:p>
            <a:r>
              <a:rPr lang="en-GB" dirty="0">
                <a:solidFill>
                  <a:srgbClr val="FF0000"/>
                </a:solidFill>
              </a:rPr>
              <a:t>E.g. does this surface treatment reduce wear</a:t>
            </a:r>
          </a:p>
          <a:p>
            <a:r>
              <a:rPr lang="en-GB" dirty="0">
                <a:solidFill>
                  <a:srgbClr val="FF0000"/>
                </a:solidFill>
              </a:rPr>
              <a:t>Is normal force correlated linearly with friction</a:t>
            </a:r>
          </a:p>
          <a:p>
            <a:r>
              <a:rPr lang="en-GB" dirty="0">
                <a:solidFill>
                  <a:srgbClr val="FF0000"/>
                </a:solidFill>
              </a:rPr>
              <a:t>Does one of these coatings give lower friction than the others</a:t>
            </a:r>
          </a:p>
        </p:txBody>
      </p:sp>
      <p:sp>
        <p:nvSpPr>
          <p:cNvPr id="12" name="TextBox 11">
            <a:extLst>
              <a:ext uri="{FF2B5EF4-FFF2-40B4-BE49-F238E27FC236}">
                <a16:creationId xmlns:a16="http://schemas.microsoft.com/office/drawing/2014/main" id="{1FC12946-625D-46AA-B06B-587019DB81A2}"/>
              </a:ext>
            </a:extLst>
          </p:cNvPr>
          <p:cNvSpPr txBox="1"/>
          <p:nvPr/>
        </p:nvSpPr>
        <p:spPr>
          <a:xfrm>
            <a:off x="2867025" y="4226480"/>
            <a:ext cx="4394408" cy="1200329"/>
          </a:xfrm>
          <a:prstGeom prst="rect">
            <a:avLst/>
          </a:prstGeom>
          <a:noFill/>
        </p:spPr>
        <p:txBody>
          <a:bodyPr wrap="none" rtlCol="0">
            <a:spAutoFit/>
          </a:bodyPr>
          <a:lstStyle/>
          <a:p>
            <a:r>
              <a:rPr lang="en-GB" dirty="0"/>
              <a:t>Model the system / generate hypotheses</a:t>
            </a:r>
          </a:p>
          <a:p>
            <a:r>
              <a:rPr lang="en-GB" dirty="0">
                <a:solidFill>
                  <a:srgbClr val="FF0000"/>
                </a:solidFill>
              </a:rPr>
              <a:t>E.g. model friction over a range of conditions</a:t>
            </a:r>
          </a:p>
          <a:p>
            <a:r>
              <a:rPr lang="en-GB" dirty="0">
                <a:solidFill>
                  <a:srgbClr val="FF0000"/>
                </a:solidFill>
              </a:rPr>
              <a:t>Estimate low wear conditions for a system</a:t>
            </a:r>
          </a:p>
          <a:p>
            <a:r>
              <a:rPr lang="en-GB" dirty="0">
                <a:solidFill>
                  <a:srgbClr val="FF0000"/>
                </a:solidFill>
              </a:rPr>
              <a:t>Estimate important parameters for a system</a:t>
            </a:r>
          </a:p>
        </p:txBody>
      </p:sp>
      <p:cxnSp>
        <p:nvCxnSpPr>
          <p:cNvPr id="16" name="Straight Connector 15">
            <a:extLst>
              <a:ext uri="{FF2B5EF4-FFF2-40B4-BE49-F238E27FC236}">
                <a16:creationId xmlns:a16="http://schemas.microsoft.com/office/drawing/2014/main" id="{866B02DF-456B-4629-92FD-C4204DA13F40}"/>
              </a:ext>
            </a:extLst>
          </p:cNvPr>
          <p:cNvCxnSpPr>
            <a:cxnSpLocks/>
          </p:cNvCxnSpPr>
          <p:nvPr/>
        </p:nvCxnSpPr>
        <p:spPr>
          <a:xfrm>
            <a:off x="2867025" y="3905250"/>
            <a:ext cx="4686300" cy="0"/>
          </a:xfrm>
          <a:prstGeom prst="line">
            <a:avLst/>
          </a:prstGeom>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BC4D9B38-273F-4EB9-98DE-63B71883889F}"/>
              </a:ext>
            </a:extLst>
          </p:cNvPr>
          <p:cNvSpPr txBox="1"/>
          <p:nvPr/>
        </p:nvSpPr>
        <p:spPr>
          <a:xfrm>
            <a:off x="8110860" y="3720584"/>
            <a:ext cx="2490746" cy="369332"/>
          </a:xfrm>
          <a:prstGeom prst="rect">
            <a:avLst/>
          </a:prstGeom>
          <a:noFill/>
        </p:spPr>
        <p:txBody>
          <a:bodyPr wrap="none" rtlCol="0">
            <a:spAutoFit/>
          </a:bodyPr>
          <a:lstStyle/>
          <a:p>
            <a:r>
              <a:rPr lang="en-GB" dirty="0"/>
              <a:t>These are incompatible*</a:t>
            </a:r>
          </a:p>
        </p:txBody>
      </p:sp>
      <p:sp>
        <p:nvSpPr>
          <p:cNvPr id="27" name="Right Brace 26">
            <a:extLst>
              <a:ext uri="{FF2B5EF4-FFF2-40B4-BE49-F238E27FC236}">
                <a16:creationId xmlns:a16="http://schemas.microsoft.com/office/drawing/2014/main" id="{953F80A5-A506-4B92-B60B-3D3F38166452}"/>
              </a:ext>
            </a:extLst>
          </p:cNvPr>
          <p:cNvSpPr/>
          <p:nvPr/>
        </p:nvSpPr>
        <p:spPr>
          <a:xfrm>
            <a:off x="7658100" y="3057525"/>
            <a:ext cx="367035" cy="1743073"/>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8" name="TextBox 27">
            <a:extLst>
              <a:ext uri="{FF2B5EF4-FFF2-40B4-BE49-F238E27FC236}">
                <a16:creationId xmlns:a16="http://schemas.microsoft.com/office/drawing/2014/main" id="{D614576E-F7D3-4960-B623-33B2957CA417}"/>
              </a:ext>
            </a:extLst>
          </p:cNvPr>
          <p:cNvSpPr txBox="1"/>
          <p:nvPr/>
        </p:nvSpPr>
        <p:spPr>
          <a:xfrm>
            <a:off x="11155680" y="5949434"/>
            <a:ext cx="927498" cy="369332"/>
          </a:xfrm>
          <a:prstGeom prst="rect">
            <a:avLst/>
          </a:prstGeom>
          <a:noFill/>
        </p:spPr>
        <p:txBody>
          <a:bodyPr wrap="none" rtlCol="0">
            <a:spAutoFit/>
          </a:bodyPr>
          <a:lstStyle/>
          <a:p>
            <a:r>
              <a:rPr lang="en-GB" dirty="0"/>
              <a:t>*mostly</a:t>
            </a:r>
          </a:p>
        </p:txBody>
      </p:sp>
    </p:spTree>
    <p:extLst>
      <p:ext uri="{BB962C8B-B14F-4D97-AF65-F5344CB8AC3E}">
        <p14:creationId xmlns:p14="http://schemas.microsoft.com/office/powerpoint/2010/main" val="250118987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7B709-50C4-4B7C-A3B3-4BDCF5378061}"/>
              </a:ext>
            </a:extLst>
          </p:cNvPr>
          <p:cNvSpPr>
            <a:spLocks noGrp="1"/>
          </p:cNvSpPr>
          <p:nvPr>
            <p:ph type="title"/>
          </p:nvPr>
        </p:nvSpPr>
        <p:spPr/>
        <p:txBody>
          <a:bodyPr/>
          <a:lstStyle/>
          <a:p>
            <a:r>
              <a:rPr lang="en-GB" dirty="0"/>
              <a:t>What do we mean by testing a hypothesis?</a:t>
            </a:r>
          </a:p>
        </p:txBody>
      </p:sp>
      <p:cxnSp>
        <p:nvCxnSpPr>
          <p:cNvPr id="6" name="Straight Connector 5">
            <a:extLst>
              <a:ext uri="{FF2B5EF4-FFF2-40B4-BE49-F238E27FC236}">
                <a16:creationId xmlns:a16="http://schemas.microsoft.com/office/drawing/2014/main" id="{F5A709A3-1F18-4366-9D80-DA0343BC09A8}"/>
              </a:ext>
            </a:extLst>
          </p:cNvPr>
          <p:cNvCxnSpPr/>
          <p:nvPr/>
        </p:nvCxnSpPr>
        <p:spPr>
          <a:xfrm>
            <a:off x="1609725" y="2126458"/>
            <a:ext cx="0" cy="3762375"/>
          </a:xfrm>
          <a:prstGeom prst="line">
            <a:avLst/>
          </a:prstGeom>
          <a:ln w="28575"/>
        </p:spPr>
        <p:style>
          <a:lnRef idx="1">
            <a:schemeClr val="dk1"/>
          </a:lnRef>
          <a:fillRef idx="0">
            <a:schemeClr val="dk1"/>
          </a:fillRef>
          <a:effectRef idx="0">
            <a:schemeClr val="dk1"/>
          </a:effectRef>
          <a:fontRef idx="minor">
            <a:schemeClr val="tx1"/>
          </a:fontRef>
        </p:style>
      </p:cxnSp>
      <p:cxnSp>
        <p:nvCxnSpPr>
          <p:cNvPr id="7" name="Straight Connector 6">
            <a:extLst>
              <a:ext uri="{FF2B5EF4-FFF2-40B4-BE49-F238E27FC236}">
                <a16:creationId xmlns:a16="http://schemas.microsoft.com/office/drawing/2014/main" id="{0CD0C1F3-6ECB-4CA1-943E-5E79FD869DF2}"/>
              </a:ext>
            </a:extLst>
          </p:cNvPr>
          <p:cNvCxnSpPr>
            <a:cxnSpLocks/>
          </p:cNvCxnSpPr>
          <p:nvPr/>
        </p:nvCxnSpPr>
        <p:spPr>
          <a:xfrm flipH="1">
            <a:off x="1333501" y="5410200"/>
            <a:ext cx="9239249" cy="0"/>
          </a:xfrm>
          <a:prstGeom prst="line">
            <a:avLst/>
          </a:prstGeom>
          <a:ln w="28575"/>
        </p:spPr>
        <p:style>
          <a:lnRef idx="1">
            <a:schemeClr val="dk1"/>
          </a:lnRef>
          <a:fillRef idx="0">
            <a:schemeClr val="dk1"/>
          </a:fillRef>
          <a:effectRef idx="0">
            <a:schemeClr val="dk1"/>
          </a:effectRef>
          <a:fontRef idx="minor">
            <a:schemeClr val="tx1"/>
          </a:fontRef>
        </p:style>
      </p:cxnSp>
      <p:sp>
        <p:nvSpPr>
          <p:cNvPr id="10" name="Oval 9">
            <a:extLst>
              <a:ext uri="{FF2B5EF4-FFF2-40B4-BE49-F238E27FC236}">
                <a16:creationId xmlns:a16="http://schemas.microsoft.com/office/drawing/2014/main" id="{E159F92E-4BF6-484B-84EA-4598EE6CC7F9}"/>
              </a:ext>
            </a:extLst>
          </p:cNvPr>
          <p:cNvSpPr/>
          <p:nvPr/>
        </p:nvSpPr>
        <p:spPr>
          <a:xfrm>
            <a:off x="2941337" y="3648119"/>
            <a:ext cx="323834" cy="32383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Oval 10">
            <a:extLst>
              <a:ext uri="{FF2B5EF4-FFF2-40B4-BE49-F238E27FC236}">
                <a16:creationId xmlns:a16="http://schemas.microsoft.com/office/drawing/2014/main" id="{8A980578-148D-4F3A-9F4A-8FA602EAEF70}"/>
              </a:ext>
            </a:extLst>
          </p:cNvPr>
          <p:cNvSpPr/>
          <p:nvPr/>
        </p:nvSpPr>
        <p:spPr>
          <a:xfrm>
            <a:off x="2941338" y="3352857"/>
            <a:ext cx="323834" cy="32383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Oval 11">
            <a:extLst>
              <a:ext uri="{FF2B5EF4-FFF2-40B4-BE49-F238E27FC236}">
                <a16:creationId xmlns:a16="http://schemas.microsoft.com/office/drawing/2014/main" id="{D1646ED1-8479-4B36-9495-70B409F4F96C}"/>
              </a:ext>
            </a:extLst>
          </p:cNvPr>
          <p:cNvSpPr/>
          <p:nvPr/>
        </p:nvSpPr>
        <p:spPr>
          <a:xfrm>
            <a:off x="2941337" y="3045245"/>
            <a:ext cx="323834" cy="32383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Oval 12">
            <a:extLst>
              <a:ext uri="{FF2B5EF4-FFF2-40B4-BE49-F238E27FC236}">
                <a16:creationId xmlns:a16="http://schemas.microsoft.com/office/drawing/2014/main" id="{1A502D98-4854-4DE2-9652-CDD74EE9F773}"/>
              </a:ext>
            </a:extLst>
          </p:cNvPr>
          <p:cNvSpPr/>
          <p:nvPr/>
        </p:nvSpPr>
        <p:spPr>
          <a:xfrm>
            <a:off x="2941337" y="3199621"/>
            <a:ext cx="323834" cy="32383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TextBox 18">
            <a:extLst>
              <a:ext uri="{FF2B5EF4-FFF2-40B4-BE49-F238E27FC236}">
                <a16:creationId xmlns:a16="http://schemas.microsoft.com/office/drawing/2014/main" id="{13C69DCD-6EF8-40AA-A52C-A9FBD18BA736}"/>
              </a:ext>
            </a:extLst>
          </p:cNvPr>
          <p:cNvSpPr txBox="1"/>
          <p:nvPr/>
        </p:nvSpPr>
        <p:spPr>
          <a:xfrm>
            <a:off x="2534651" y="5457822"/>
            <a:ext cx="1279389" cy="369332"/>
          </a:xfrm>
          <a:prstGeom prst="rect">
            <a:avLst/>
          </a:prstGeom>
          <a:noFill/>
        </p:spPr>
        <p:txBody>
          <a:bodyPr wrap="none" rtlCol="0">
            <a:spAutoFit/>
          </a:bodyPr>
          <a:lstStyle/>
          <a:p>
            <a:r>
              <a:rPr lang="en-GB" dirty="0"/>
              <a:t>Isn’t coated</a:t>
            </a:r>
          </a:p>
        </p:txBody>
      </p:sp>
      <p:sp>
        <p:nvSpPr>
          <p:cNvPr id="20" name="TextBox 19">
            <a:extLst>
              <a:ext uri="{FF2B5EF4-FFF2-40B4-BE49-F238E27FC236}">
                <a16:creationId xmlns:a16="http://schemas.microsoft.com/office/drawing/2014/main" id="{4F8D9EA9-FA47-4178-886F-40494464D8B8}"/>
              </a:ext>
            </a:extLst>
          </p:cNvPr>
          <p:cNvSpPr txBox="1"/>
          <p:nvPr/>
        </p:nvSpPr>
        <p:spPr>
          <a:xfrm rot="16200000">
            <a:off x="1090804" y="3780215"/>
            <a:ext cx="687561" cy="369332"/>
          </a:xfrm>
          <a:prstGeom prst="rect">
            <a:avLst/>
          </a:prstGeom>
          <a:noFill/>
        </p:spPr>
        <p:txBody>
          <a:bodyPr wrap="none" rtlCol="0">
            <a:spAutoFit/>
          </a:bodyPr>
          <a:lstStyle/>
          <a:p>
            <a:r>
              <a:rPr lang="en-GB" dirty="0"/>
              <a:t>Wear</a:t>
            </a:r>
          </a:p>
        </p:txBody>
      </p:sp>
      <p:sp>
        <p:nvSpPr>
          <p:cNvPr id="21" name="TextBox 20">
            <a:extLst>
              <a:ext uri="{FF2B5EF4-FFF2-40B4-BE49-F238E27FC236}">
                <a16:creationId xmlns:a16="http://schemas.microsoft.com/office/drawing/2014/main" id="{26B09D23-3FD5-4032-9CC0-4D950AC4C33D}"/>
              </a:ext>
            </a:extLst>
          </p:cNvPr>
          <p:cNvSpPr txBox="1"/>
          <p:nvPr/>
        </p:nvSpPr>
        <p:spPr>
          <a:xfrm>
            <a:off x="6879931" y="5475232"/>
            <a:ext cx="1022909" cy="369332"/>
          </a:xfrm>
          <a:prstGeom prst="rect">
            <a:avLst/>
          </a:prstGeom>
          <a:noFill/>
        </p:spPr>
        <p:txBody>
          <a:bodyPr wrap="none" rtlCol="0">
            <a:spAutoFit/>
          </a:bodyPr>
          <a:lstStyle/>
          <a:p>
            <a:r>
              <a:rPr lang="en-GB" dirty="0"/>
              <a:t>Is coated</a:t>
            </a:r>
          </a:p>
        </p:txBody>
      </p:sp>
      <p:sp>
        <p:nvSpPr>
          <p:cNvPr id="22" name="Oval 21">
            <a:extLst>
              <a:ext uri="{FF2B5EF4-FFF2-40B4-BE49-F238E27FC236}">
                <a16:creationId xmlns:a16="http://schemas.microsoft.com/office/drawing/2014/main" id="{4567DC18-FF94-4B13-A371-8855AF30BFB0}"/>
              </a:ext>
            </a:extLst>
          </p:cNvPr>
          <p:cNvSpPr/>
          <p:nvPr/>
        </p:nvSpPr>
        <p:spPr>
          <a:xfrm>
            <a:off x="7195216" y="3779784"/>
            <a:ext cx="323834" cy="32383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val 22">
            <a:extLst>
              <a:ext uri="{FF2B5EF4-FFF2-40B4-BE49-F238E27FC236}">
                <a16:creationId xmlns:a16="http://schemas.microsoft.com/office/drawing/2014/main" id="{00A53037-D0A1-4B54-B3FE-C3B545582325}"/>
              </a:ext>
            </a:extLst>
          </p:cNvPr>
          <p:cNvSpPr/>
          <p:nvPr/>
        </p:nvSpPr>
        <p:spPr>
          <a:xfrm>
            <a:off x="7195217" y="2959734"/>
            <a:ext cx="323834" cy="32383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Oval 23">
            <a:extLst>
              <a:ext uri="{FF2B5EF4-FFF2-40B4-BE49-F238E27FC236}">
                <a16:creationId xmlns:a16="http://schemas.microsoft.com/office/drawing/2014/main" id="{52037B64-FFD5-437D-9309-ACD88142372D}"/>
              </a:ext>
            </a:extLst>
          </p:cNvPr>
          <p:cNvSpPr/>
          <p:nvPr/>
        </p:nvSpPr>
        <p:spPr>
          <a:xfrm>
            <a:off x="7195216" y="3679095"/>
            <a:ext cx="323834" cy="32383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Oval 24">
            <a:extLst>
              <a:ext uri="{FF2B5EF4-FFF2-40B4-BE49-F238E27FC236}">
                <a16:creationId xmlns:a16="http://schemas.microsoft.com/office/drawing/2014/main" id="{A09AABDE-2553-45EE-968C-3A22911BD190}"/>
              </a:ext>
            </a:extLst>
          </p:cNvPr>
          <p:cNvSpPr/>
          <p:nvPr/>
        </p:nvSpPr>
        <p:spPr>
          <a:xfrm>
            <a:off x="7195216" y="3139952"/>
            <a:ext cx="323834" cy="32383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8" name="Straight Connector 27">
            <a:extLst>
              <a:ext uri="{FF2B5EF4-FFF2-40B4-BE49-F238E27FC236}">
                <a16:creationId xmlns:a16="http://schemas.microsoft.com/office/drawing/2014/main" id="{1DD4B8A3-3D67-4F43-AEDD-55AEF821B9DB}"/>
              </a:ext>
            </a:extLst>
          </p:cNvPr>
          <p:cNvCxnSpPr>
            <a:cxnSpLocks/>
          </p:cNvCxnSpPr>
          <p:nvPr/>
        </p:nvCxnSpPr>
        <p:spPr>
          <a:xfrm flipH="1">
            <a:off x="1619251" y="3007145"/>
            <a:ext cx="8258175" cy="0"/>
          </a:xfrm>
          <a:prstGeom prst="line">
            <a:avLst/>
          </a:prstGeom>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26DF2013-CAA1-4431-BDE2-0407F2BFBFD5}"/>
              </a:ext>
            </a:extLst>
          </p:cNvPr>
          <p:cNvCxnSpPr>
            <a:cxnSpLocks/>
          </p:cNvCxnSpPr>
          <p:nvPr/>
        </p:nvCxnSpPr>
        <p:spPr>
          <a:xfrm flipH="1">
            <a:off x="1619251" y="3463786"/>
            <a:ext cx="8258175" cy="0"/>
          </a:xfrm>
          <a:prstGeom prst="line">
            <a:avLst/>
          </a:prstGeom>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5B5BF069-257F-4BC6-8F11-16DD24540945}"/>
              </a:ext>
            </a:extLst>
          </p:cNvPr>
          <p:cNvCxnSpPr>
            <a:cxnSpLocks/>
          </p:cNvCxnSpPr>
          <p:nvPr/>
        </p:nvCxnSpPr>
        <p:spPr>
          <a:xfrm flipH="1">
            <a:off x="1609725" y="3952903"/>
            <a:ext cx="8258175" cy="0"/>
          </a:xfrm>
          <a:prstGeom prst="line">
            <a:avLst/>
          </a:prstGeom>
        </p:spPr>
        <p:style>
          <a:lnRef idx="1">
            <a:schemeClr val="dk1"/>
          </a:lnRef>
          <a:fillRef idx="0">
            <a:schemeClr val="dk1"/>
          </a:fillRef>
          <a:effectRef idx="0">
            <a:schemeClr val="dk1"/>
          </a:effectRef>
          <a:fontRef idx="minor">
            <a:schemeClr val="tx1"/>
          </a:fontRef>
        </p:style>
      </p:cxnSp>
      <p:cxnSp>
        <p:nvCxnSpPr>
          <p:cNvPr id="31" name="Straight Connector 30">
            <a:extLst>
              <a:ext uri="{FF2B5EF4-FFF2-40B4-BE49-F238E27FC236}">
                <a16:creationId xmlns:a16="http://schemas.microsoft.com/office/drawing/2014/main" id="{3F682729-6D38-486D-B188-7BFC73FE70D9}"/>
              </a:ext>
            </a:extLst>
          </p:cNvPr>
          <p:cNvCxnSpPr>
            <a:cxnSpLocks/>
          </p:cNvCxnSpPr>
          <p:nvPr/>
        </p:nvCxnSpPr>
        <p:spPr>
          <a:xfrm flipH="1">
            <a:off x="1619251" y="4419600"/>
            <a:ext cx="8258175"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8560250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F2CB56-B919-42DB-904F-8BBFC4B794C1}"/>
              </a:ext>
            </a:extLst>
          </p:cNvPr>
          <p:cNvSpPr>
            <a:spLocks noGrp="1"/>
          </p:cNvSpPr>
          <p:nvPr>
            <p:ph type="title"/>
          </p:nvPr>
        </p:nvSpPr>
        <p:spPr/>
        <p:txBody>
          <a:bodyPr/>
          <a:lstStyle/>
          <a:p>
            <a:r>
              <a:rPr lang="en-GB" dirty="0"/>
              <a:t>Results</a:t>
            </a:r>
          </a:p>
        </p:txBody>
      </p:sp>
      <p:graphicFrame>
        <p:nvGraphicFramePr>
          <p:cNvPr id="4" name="Content Placeholder 4">
            <a:extLst>
              <a:ext uri="{FF2B5EF4-FFF2-40B4-BE49-F238E27FC236}">
                <a16:creationId xmlns:a16="http://schemas.microsoft.com/office/drawing/2014/main" id="{D827DB8A-BCD5-4D32-BA48-A1F4F16B416D}"/>
              </a:ext>
            </a:extLst>
          </p:cNvPr>
          <p:cNvGraphicFramePr>
            <a:graphicFrameLocks/>
          </p:cNvGraphicFramePr>
          <p:nvPr>
            <p:extLst>
              <p:ext uri="{D42A27DB-BD31-4B8C-83A1-F6EECF244321}">
                <p14:modId xmlns:p14="http://schemas.microsoft.com/office/powerpoint/2010/main" val="622545882"/>
              </p:ext>
            </p:extLst>
          </p:nvPr>
        </p:nvGraphicFramePr>
        <p:xfrm>
          <a:off x="983432" y="2398338"/>
          <a:ext cx="10515600" cy="3169920"/>
        </p:xfrm>
        <a:graphic>
          <a:graphicData uri="http://schemas.openxmlformats.org/drawingml/2006/table">
            <a:tbl>
              <a:tblPr firstRow="1" bandRow="1">
                <a:tableStyleId>{08FB837D-C827-4EFA-A057-4D05807E0F7C}</a:tableStyleId>
              </a:tblPr>
              <a:tblGrid>
                <a:gridCol w="6762226">
                  <a:extLst>
                    <a:ext uri="{9D8B030D-6E8A-4147-A177-3AD203B41FA5}">
                      <a16:colId xmlns:a16="http://schemas.microsoft.com/office/drawing/2014/main" val="504563093"/>
                    </a:ext>
                  </a:extLst>
                </a:gridCol>
                <a:gridCol w="3753374">
                  <a:extLst>
                    <a:ext uri="{9D8B030D-6E8A-4147-A177-3AD203B41FA5}">
                      <a16:colId xmlns:a16="http://schemas.microsoft.com/office/drawing/2014/main" val="3866123749"/>
                    </a:ext>
                  </a:extLst>
                </a:gridCol>
              </a:tblGrid>
              <a:tr h="370840">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r>
                        <a:rPr lang="en-GB" sz="2000" dirty="0"/>
                        <a:t>Criteria</a:t>
                      </a:r>
                    </a:p>
                  </a:txBody>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r>
                        <a:rPr lang="en-GB" sz="2000" dirty="0"/>
                        <a:t>Percentage (not including N/As)</a:t>
                      </a:r>
                    </a:p>
                  </a:txBody>
                  <a:tcPr/>
                </a:tc>
                <a:extLst>
                  <a:ext uri="{0D108BD9-81ED-4DB2-BD59-A6C34878D82A}">
                    <a16:rowId xmlns:a16="http://schemas.microsoft.com/office/drawing/2014/main" val="442049170"/>
                  </a:ext>
                </a:extLst>
              </a:tr>
              <a:tr h="37084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r>
                        <a:rPr lang="en-GB" sz="2000" dirty="0">
                          <a:solidFill>
                            <a:srgbClr val="000000"/>
                          </a:solidFill>
                        </a:rPr>
                        <a:t>Were the samples randomised</a:t>
                      </a:r>
                    </a:p>
                  </a:txBody>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GB" sz="2000" dirty="0">
                        <a:solidFill>
                          <a:srgbClr val="000000"/>
                        </a:solidFill>
                      </a:endParaRPr>
                    </a:p>
                  </a:txBody>
                  <a:tcPr/>
                </a:tc>
                <a:extLst>
                  <a:ext uri="{0D108BD9-81ED-4DB2-BD59-A6C34878D82A}">
                    <a16:rowId xmlns:a16="http://schemas.microsoft.com/office/drawing/2014/main" val="4142572749"/>
                  </a:ext>
                </a:extLst>
              </a:tr>
              <a:tr h="37084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r>
                        <a:rPr lang="en-GB" sz="2000" dirty="0">
                          <a:solidFill>
                            <a:srgbClr val="000000"/>
                          </a:solidFill>
                        </a:rPr>
                        <a:t>Were the tests randomised</a:t>
                      </a:r>
                    </a:p>
                  </a:txBody>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sz="2000" dirty="0">
                        <a:solidFill>
                          <a:srgbClr val="000000"/>
                        </a:solidFill>
                      </a:endParaRPr>
                    </a:p>
                  </a:txBody>
                  <a:tcPr/>
                </a:tc>
                <a:extLst>
                  <a:ext uri="{0D108BD9-81ED-4DB2-BD59-A6C34878D82A}">
                    <a16:rowId xmlns:a16="http://schemas.microsoft.com/office/drawing/2014/main" val="1026367898"/>
                  </a:ext>
                </a:extLst>
              </a:tr>
              <a:tr h="37084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r>
                        <a:rPr lang="en-GB" sz="2000" dirty="0">
                          <a:solidFill>
                            <a:srgbClr val="000000"/>
                          </a:solidFill>
                        </a:rPr>
                        <a:t>Was any blinding used</a:t>
                      </a:r>
                    </a:p>
                  </a:txBody>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sz="2000" dirty="0">
                        <a:solidFill>
                          <a:srgbClr val="000000"/>
                        </a:solidFill>
                      </a:endParaRPr>
                    </a:p>
                  </a:txBody>
                  <a:tcPr/>
                </a:tc>
                <a:extLst>
                  <a:ext uri="{0D108BD9-81ED-4DB2-BD59-A6C34878D82A}">
                    <a16:rowId xmlns:a16="http://schemas.microsoft.com/office/drawing/2014/main" val="870706603"/>
                  </a:ext>
                </a:extLst>
              </a:tr>
              <a:tr h="37084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r>
                        <a:rPr lang="en-GB" sz="2000" dirty="0">
                          <a:solidFill>
                            <a:srgbClr val="000000"/>
                          </a:solidFill>
                        </a:rPr>
                        <a:t>Were control tests completed</a:t>
                      </a:r>
                    </a:p>
                  </a:txBody>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sz="2000" dirty="0">
                        <a:solidFill>
                          <a:srgbClr val="000000"/>
                        </a:solidFill>
                      </a:endParaRPr>
                    </a:p>
                  </a:txBody>
                  <a:tcPr/>
                </a:tc>
                <a:extLst>
                  <a:ext uri="{0D108BD9-81ED-4DB2-BD59-A6C34878D82A}">
                    <a16:rowId xmlns:a16="http://schemas.microsoft.com/office/drawing/2014/main" val="4009853932"/>
                  </a:ext>
                </a:extLst>
              </a:tr>
              <a:tr h="37084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r>
                        <a:rPr lang="en-GB" sz="2000" dirty="0">
                          <a:solidFill>
                            <a:srgbClr val="000000"/>
                          </a:solidFill>
                        </a:rPr>
                        <a:t>Were tests repeated (n&gt;2)</a:t>
                      </a:r>
                    </a:p>
                  </a:txBody>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sz="2000" dirty="0">
                        <a:solidFill>
                          <a:srgbClr val="000000"/>
                        </a:solidFill>
                      </a:endParaRPr>
                    </a:p>
                  </a:txBody>
                  <a:tcPr/>
                </a:tc>
                <a:extLst>
                  <a:ext uri="{0D108BD9-81ED-4DB2-BD59-A6C34878D82A}">
                    <a16:rowId xmlns:a16="http://schemas.microsoft.com/office/drawing/2014/main" val="4172446507"/>
                  </a:ext>
                </a:extLst>
              </a:tr>
              <a:tr h="37084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r>
                        <a:rPr lang="en-GB" sz="2000" dirty="0">
                          <a:solidFill>
                            <a:srgbClr val="000000"/>
                          </a:solidFill>
                        </a:rPr>
                        <a:t>Were repeats on separate batches of material</a:t>
                      </a:r>
                    </a:p>
                  </a:txBody>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sz="2000" dirty="0">
                        <a:solidFill>
                          <a:srgbClr val="000000"/>
                        </a:solidFill>
                      </a:endParaRPr>
                    </a:p>
                  </a:txBody>
                  <a:tcPr/>
                </a:tc>
                <a:extLst>
                  <a:ext uri="{0D108BD9-81ED-4DB2-BD59-A6C34878D82A}">
                    <a16:rowId xmlns:a16="http://schemas.microsoft.com/office/drawing/2014/main" val="375918599"/>
                  </a:ext>
                </a:extLst>
              </a:tr>
              <a:tr h="37084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r>
                        <a:rPr lang="en-GB" sz="2000" dirty="0">
                          <a:solidFill>
                            <a:srgbClr val="000000"/>
                          </a:solidFill>
                        </a:rPr>
                        <a:t>Were any statistics completed</a:t>
                      </a:r>
                    </a:p>
                  </a:txBody>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sz="2000" dirty="0">
                        <a:solidFill>
                          <a:srgbClr val="000000"/>
                        </a:solidFill>
                      </a:endParaRPr>
                    </a:p>
                  </a:txBody>
                  <a:tcPr/>
                </a:tc>
                <a:extLst>
                  <a:ext uri="{0D108BD9-81ED-4DB2-BD59-A6C34878D82A}">
                    <a16:rowId xmlns:a16="http://schemas.microsoft.com/office/drawing/2014/main" val="1612590092"/>
                  </a:ext>
                </a:extLst>
              </a:tr>
            </a:tbl>
          </a:graphicData>
        </a:graphic>
      </p:graphicFrame>
      <p:sp>
        <p:nvSpPr>
          <p:cNvPr id="6" name="TextBox 5">
            <a:extLst>
              <a:ext uri="{FF2B5EF4-FFF2-40B4-BE49-F238E27FC236}">
                <a16:creationId xmlns:a16="http://schemas.microsoft.com/office/drawing/2014/main" id="{2C0BB3C4-3B97-49EF-8A21-53874DE2065D}"/>
              </a:ext>
            </a:extLst>
          </p:cNvPr>
          <p:cNvSpPr txBox="1"/>
          <p:nvPr/>
        </p:nvSpPr>
        <p:spPr>
          <a:xfrm>
            <a:off x="7809470" y="2779709"/>
            <a:ext cx="2323070" cy="3231654"/>
          </a:xfrm>
          <a:prstGeom prst="rect">
            <a:avLst/>
          </a:prstGeom>
          <a:noFill/>
        </p:spPr>
        <p:txBody>
          <a:bodyPr wrap="square" rtlCol="0">
            <a:spAutoFit/>
          </a:bodyPr>
          <a:lstStyle/>
          <a:p>
            <a:pPr fontAlgn="t">
              <a:spcBef>
                <a:spcPts val="0"/>
              </a:spcBef>
              <a:spcAft>
                <a:spcPts val="0"/>
              </a:spcAft>
              <a:buSzPct val="25000"/>
            </a:pPr>
            <a:r>
              <a:rPr lang="en-GB" sz="2550" dirty="0">
                <a:solidFill>
                  <a:srgbClr val="000000"/>
                </a:solidFill>
                <a:latin typeface="Calibri" panose="020F0502020204030204" pitchFamily="34" charset="0"/>
              </a:rPr>
              <a:t>2%</a:t>
            </a:r>
            <a:endParaRPr lang="en-GB" sz="2550" dirty="0">
              <a:latin typeface="Arial" panose="020B0604020202020204" pitchFamily="34" charset="0"/>
            </a:endParaRPr>
          </a:p>
          <a:p>
            <a:pPr fontAlgn="auto">
              <a:spcBef>
                <a:spcPts val="0"/>
              </a:spcBef>
              <a:spcAft>
                <a:spcPts val="0"/>
              </a:spcAft>
              <a:buSzPct val="25000"/>
            </a:pPr>
            <a:r>
              <a:rPr lang="en-GB" sz="2550" dirty="0">
                <a:solidFill>
                  <a:srgbClr val="000000"/>
                </a:solidFill>
                <a:latin typeface="Calibri" panose="020F0502020204030204" pitchFamily="34" charset="0"/>
              </a:rPr>
              <a:t>1.2%</a:t>
            </a:r>
            <a:endParaRPr lang="en-GB" sz="2550" dirty="0">
              <a:latin typeface="Arial" panose="020B0604020202020204" pitchFamily="34" charset="0"/>
            </a:endParaRPr>
          </a:p>
          <a:p>
            <a:pPr fontAlgn="auto">
              <a:spcBef>
                <a:spcPts val="0"/>
              </a:spcBef>
              <a:spcAft>
                <a:spcPts val="0"/>
              </a:spcAft>
              <a:buSzPct val="25000"/>
            </a:pPr>
            <a:r>
              <a:rPr lang="en-GB" sz="2550" dirty="0">
                <a:solidFill>
                  <a:srgbClr val="000000"/>
                </a:solidFill>
                <a:latin typeface="Calibri" panose="020F0502020204030204" pitchFamily="34" charset="0"/>
              </a:rPr>
              <a:t>2.2%</a:t>
            </a:r>
            <a:endParaRPr lang="en-GB" sz="2550" dirty="0">
              <a:latin typeface="Arial" panose="020B0604020202020204" pitchFamily="34" charset="0"/>
            </a:endParaRPr>
          </a:p>
          <a:p>
            <a:pPr fontAlgn="auto">
              <a:spcBef>
                <a:spcPts val="0"/>
              </a:spcBef>
              <a:spcAft>
                <a:spcPts val="0"/>
              </a:spcAft>
              <a:buSzPct val="25000"/>
            </a:pPr>
            <a:r>
              <a:rPr lang="en-GB" sz="2550" dirty="0">
                <a:solidFill>
                  <a:srgbClr val="000000"/>
                </a:solidFill>
                <a:latin typeface="Calibri" panose="020F0502020204030204" pitchFamily="34" charset="0"/>
              </a:rPr>
              <a:t>64%</a:t>
            </a:r>
            <a:endParaRPr lang="en-GB" sz="2550" dirty="0">
              <a:latin typeface="Arial" panose="020B0604020202020204" pitchFamily="34" charset="0"/>
            </a:endParaRPr>
          </a:p>
          <a:p>
            <a:pPr fontAlgn="auto">
              <a:spcBef>
                <a:spcPts val="0"/>
              </a:spcBef>
              <a:spcAft>
                <a:spcPts val="0"/>
              </a:spcAft>
              <a:buSzPct val="25000"/>
            </a:pPr>
            <a:r>
              <a:rPr lang="en-GB" sz="2550" dirty="0">
                <a:solidFill>
                  <a:srgbClr val="000000"/>
                </a:solidFill>
                <a:latin typeface="Calibri" panose="020F0502020204030204" pitchFamily="34" charset="0"/>
              </a:rPr>
              <a:t>30%</a:t>
            </a:r>
            <a:endParaRPr lang="en-GB" sz="2550" dirty="0">
              <a:latin typeface="Arial" panose="020B0604020202020204" pitchFamily="34" charset="0"/>
            </a:endParaRPr>
          </a:p>
          <a:p>
            <a:pPr fontAlgn="auto">
              <a:spcBef>
                <a:spcPts val="0"/>
              </a:spcBef>
              <a:spcAft>
                <a:spcPts val="0"/>
              </a:spcAft>
              <a:buSzPct val="25000"/>
            </a:pPr>
            <a:r>
              <a:rPr lang="en-GB" sz="2550" dirty="0">
                <a:solidFill>
                  <a:srgbClr val="000000"/>
                </a:solidFill>
                <a:latin typeface="Calibri" panose="020F0502020204030204" pitchFamily="34" charset="0"/>
              </a:rPr>
              <a:t>6.1%</a:t>
            </a:r>
            <a:endParaRPr lang="en-GB" sz="2550" dirty="0">
              <a:latin typeface="Arial" panose="020B0604020202020204" pitchFamily="34" charset="0"/>
            </a:endParaRPr>
          </a:p>
          <a:p>
            <a:pPr fontAlgn="auto">
              <a:spcBef>
                <a:spcPts val="0"/>
              </a:spcBef>
              <a:spcAft>
                <a:spcPts val="0"/>
              </a:spcAft>
              <a:buSzPct val="25000"/>
            </a:pPr>
            <a:r>
              <a:rPr lang="en-GB" sz="2550" dirty="0">
                <a:solidFill>
                  <a:srgbClr val="000000"/>
                </a:solidFill>
                <a:latin typeface="Calibri" panose="020F0502020204030204" pitchFamily="34" charset="0"/>
              </a:rPr>
              <a:t>9% (4.4% tests)</a:t>
            </a:r>
            <a:endParaRPr lang="en-GB" sz="2550" dirty="0">
              <a:latin typeface="Arial" panose="020B0604020202020204" pitchFamily="34" charset="0"/>
            </a:endParaRPr>
          </a:p>
          <a:p>
            <a:endParaRPr lang="en-GB" sz="2550" dirty="0"/>
          </a:p>
        </p:txBody>
      </p:sp>
    </p:spTree>
    <p:extLst>
      <p:ext uri="{BB962C8B-B14F-4D97-AF65-F5344CB8AC3E}">
        <p14:creationId xmlns:p14="http://schemas.microsoft.com/office/powerpoint/2010/main" val="373590035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7B709-50C4-4B7C-A3B3-4BDCF5378061}"/>
              </a:ext>
            </a:extLst>
          </p:cNvPr>
          <p:cNvSpPr>
            <a:spLocks noGrp="1"/>
          </p:cNvSpPr>
          <p:nvPr>
            <p:ph type="title"/>
          </p:nvPr>
        </p:nvSpPr>
        <p:spPr/>
        <p:txBody>
          <a:bodyPr/>
          <a:lstStyle/>
          <a:p>
            <a:r>
              <a:rPr lang="en-GB" dirty="0"/>
              <a:t>What do we mean by testing a hypothesis?</a:t>
            </a:r>
          </a:p>
        </p:txBody>
      </p:sp>
      <p:cxnSp>
        <p:nvCxnSpPr>
          <p:cNvPr id="6" name="Straight Connector 5">
            <a:extLst>
              <a:ext uri="{FF2B5EF4-FFF2-40B4-BE49-F238E27FC236}">
                <a16:creationId xmlns:a16="http://schemas.microsoft.com/office/drawing/2014/main" id="{F5A709A3-1F18-4366-9D80-DA0343BC09A8}"/>
              </a:ext>
            </a:extLst>
          </p:cNvPr>
          <p:cNvCxnSpPr/>
          <p:nvPr/>
        </p:nvCxnSpPr>
        <p:spPr>
          <a:xfrm>
            <a:off x="1609725" y="2126458"/>
            <a:ext cx="0" cy="3762375"/>
          </a:xfrm>
          <a:prstGeom prst="line">
            <a:avLst/>
          </a:prstGeom>
          <a:ln w="28575"/>
        </p:spPr>
        <p:style>
          <a:lnRef idx="1">
            <a:schemeClr val="dk1"/>
          </a:lnRef>
          <a:fillRef idx="0">
            <a:schemeClr val="dk1"/>
          </a:fillRef>
          <a:effectRef idx="0">
            <a:schemeClr val="dk1"/>
          </a:effectRef>
          <a:fontRef idx="minor">
            <a:schemeClr val="tx1"/>
          </a:fontRef>
        </p:style>
      </p:cxnSp>
      <p:cxnSp>
        <p:nvCxnSpPr>
          <p:cNvPr id="7" name="Straight Connector 6">
            <a:extLst>
              <a:ext uri="{FF2B5EF4-FFF2-40B4-BE49-F238E27FC236}">
                <a16:creationId xmlns:a16="http://schemas.microsoft.com/office/drawing/2014/main" id="{0CD0C1F3-6ECB-4CA1-943E-5E79FD869DF2}"/>
              </a:ext>
            </a:extLst>
          </p:cNvPr>
          <p:cNvCxnSpPr>
            <a:cxnSpLocks/>
          </p:cNvCxnSpPr>
          <p:nvPr/>
        </p:nvCxnSpPr>
        <p:spPr>
          <a:xfrm flipH="1">
            <a:off x="1333501" y="5410200"/>
            <a:ext cx="9239249" cy="0"/>
          </a:xfrm>
          <a:prstGeom prst="line">
            <a:avLst/>
          </a:prstGeom>
          <a:ln w="28575"/>
        </p:spPr>
        <p:style>
          <a:lnRef idx="1">
            <a:schemeClr val="dk1"/>
          </a:lnRef>
          <a:fillRef idx="0">
            <a:schemeClr val="dk1"/>
          </a:fillRef>
          <a:effectRef idx="0">
            <a:schemeClr val="dk1"/>
          </a:effectRef>
          <a:fontRef idx="minor">
            <a:schemeClr val="tx1"/>
          </a:fontRef>
        </p:style>
      </p:cxnSp>
      <p:sp>
        <p:nvSpPr>
          <p:cNvPr id="10" name="Oval 9">
            <a:extLst>
              <a:ext uri="{FF2B5EF4-FFF2-40B4-BE49-F238E27FC236}">
                <a16:creationId xmlns:a16="http://schemas.microsoft.com/office/drawing/2014/main" id="{E159F92E-4BF6-484B-84EA-4598EE6CC7F9}"/>
              </a:ext>
            </a:extLst>
          </p:cNvPr>
          <p:cNvSpPr/>
          <p:nvPr/>
        </p:nvSpPr>
        <p:spPr>
          <a:xfrm>
            <a:off x="2941337" y="3648119"/>
            <a:ext cx="323834" cy="32383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Oval 10">
            <a:extLst>
              <a:ext uri="{FF2B5EF4-FFF2-40B4-BE49-F238E27FC236}">
                <a16:creationId xmlns:a16="http://schemas.microsoft.com/office/drawing/2014/main" id="{8A980578-148D-4F3A-9F4A-8FA602EAEF70}"/>
              </a:ext>
            </a:extLst>
          </p:cNvPr>
          <p:cNvSpPr/>
          <p:nvPr/>
        </p:nvSpPr>
        <p:spPr>
          <a:xfrm>
            <a:off x="2941338" y="3352857"/>
            <a:ext cx="323834" cy="32383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Oval 11">
            <a:extLst>
              <a:ext uri="{FF2B5EF4-FFF2-40B4-BE49-F238E27FC236}">
                <a16:creationId xmlns:a16="http://schemas.microsoft.com/office/drawing/2014/main" id="{D1646ED1-8479-4B36-9495-70B409F4F96C}"/>
              </a:ext>
            </a:extLst>
          </p:cNvPr>
          <p:cNvSpPr/>
          <p:nvPr/>
        </p:nvSpPr>
        <p:spPr>
          <a:xfrm>
            <a:off x="2941337" y="3045245"/>
            <a:ext cx="323834" cy="32383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Oval 12">
            <a:extLst>
              <a:ext uri="{FF2B5EF4-FFF2-40B4-BE49-F238E27FC236}">
                <a16:creationId xmlns:a16="http://schemas.microsoft.com/office/drawing/2014/main" id="{1A502D98-4854-4DE2-9652-CDD74EE9F773}"/>
              </a:ext>
            </a:extLst>
          </p:cNvPr>
          <p:cNvSpPr/>
          <p:nvPr/>
        </p:nvSpPr>
        <p:spPr>
          <a:xfrm>
            <a:off x="2941337" y="3199621"/>
            <a:ext cx="323834" cy="32383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TextBox 18">
            <a:extLst>
              <a:ext uri="{FF2B5EF4-FFF2-40B4-BE49-F238E27FC236}">
                <a16:creationId xmlns:a16="http://schemas.microsoft.com/office/drawing/2014/main" id="{13C69DCD-6EF8-40AA-A52C-A9FBD18BA736}"/>
              </a:ext>
            </a:extLst>
          </p:cNvPr>
          <p:cNvSpPr txBox="1"/>
          <p:nvPr/>
        </p:nvSpPr>
        <p:spPr>
          <a:xfrm>
            <a:off x="2534651" y="5457822"/>
            <a:ext cx="1279389" cy="369332"/>
          </a:xfrm>
          <a:prstGeom prst="rect">
            <a:avLst/>
          </a:prstGeom>
          <a:noFill/>
        </p:spPr>
        <p:txBody>
          <a:bodyPr wrap="none" rtlCol="0">
            <a:spAutoFit/>
          </a:bodyPr>
          <a:lstStyle/>
          <a:p>
            <a:r>
              <a:rPr lang="en-GB" dirty="0"/>
              <a:t>Isn’t coated</a:t>
            </a:r>
          </a:p>
        </p:txBody>
      </p:sp>
      <p:sp>
        <p:nvSpPr>
          <p:cNvPr id="20" name="TextBox 19">
            <a:extLst>
              <a:ext uri="{FF2B5EF4-FFF2-40B4-BE49-F238E27FC236}">
                <a16:creationId xmlns:a16="http://schemas.microsoft.com/office/drawing/2014/main" id="{4F8D9EA9-FA47-4178-886F-40494464D8B8}"/>
              </a:ext>
            </a:extLst>
          </p:cNvPr>
          <p:cNvSpPr txBox="1"/>
          <p:nvPr/>
        </p:nvSpPr>
        <p:spPr>
          <a:xfrm rot="16200000">
            <a:off x="1090804" y="3780215"/>
            <a:ext cx="687561" cy="369332"/>
          </a:xfrm>
          <a:prstGeom prst="rect">
            <a:avLst/>
          </a:prstGeom>
          <a:noFill/>
        </p:spPr>
        <p:txBody>
          <a:bodyPr wrap="none" rtlCol="0">
            <a:spAutoFit/>
          </a:bodyPr>
          <a:lstStyle/>
          <a:p>
            <a:r>
              <a:rPr lang="en-GB" dirty="0"/>
              <a:t>Wear</a:t>
            </a:r>
          </a:p>
        </p:txBody>
      </p:sp>
      <p:sp>
        <p:nvSpPr>
          <p:cNvPr id="21" name="TextBox 20">
            <a:extLst>
              <a:ext uri="{FF2B5EF4-FFF2-40B4-BE49-F238E27FC236}">
                <a16:creationId xmlns:a16="http://schemas.microsoft.com/office/drawing/2014/main" id="{26B09D23-3FD5-4032-9CC0-4D950AC4C33D}"/>
              </a:ext>
            </a:extLst>
          </p:cNvPr>
          <p:cNvSpPr txBox="1"/>
          <p:nvPr/>
        </p:nvSpPr>
        <p:spPr>
          <a:xfrm>
            <a:off x="6879931" y="5456182"/>
            <a:ext cx="1022909" cy="369332"/>
          </a:xfrm>
          <a:prstGeom prst="rect">
            <a:avLst/>
          </a:prstGeom>
          <a:noFill/>
        </p:spPr>
        <p:txBody>
          <a:bodyPr wrap="none" rtlCol="0">
            <a:spAutoFit/>
          </a:bodyPr>
          <a:lstStyle/>
          <a:p>
            <a:r>
              <a:rPr lang="en-GB" dirty="0"/>
              <a:t>Is coated</a:t>
            </a:r>
          </a:p>
        </p:txBody>
      </p:sp>
      <p:sp>
        <p:nvSpPr>
          <p:cNvPr id="22" name="Oval 21">
            <a:extLst>
              <a:ext uri="{FF2B5EF4-FFF2-40B4-BE49-F238E27FC236}">
                <a16:creationId xmlns:a16="http://schemas.microsoft.com/office/drawing/2014/main" id="{4567DC18-FF94-4B13-A371-8855AF30BFB0}"/>
              </a:ext>
            </a:extLst>
          </p:cNvPr>
          <p:cNvSpPr/>
          <p:nvPr/>
        </p:nvSpPr>
        <p:spPr>
          <a:xfrm>
            <a:off x="7195216" y="3932184"/>
            <a:ext cx="323834" cy="32383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val 22">
            <a:extLst>
              <a:ext uri="{FF2B5EF4-FFF2-40B4-BE49-F238E27FC236}">
                <a16:creationId xmlns:a16="http://schemas.microsoft.com/office/drawing/2014/main" id="{00A53037-D0A1-4B54-B3FE-C3B545582325}"/>
              </a:ext>
            </a:extLst>
          </p:cNvPr>
          <p:cNvSpPr/>
          <p:nvPr/>
        </p:nvSpPr>
        <p:spPr>
          <a:xfrm>
            <a:off x="7195217" y="3112134"/>
            <a:ext cx="323834" cy="32383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Oval 23">
            <a:extLst>
              <a:ext uri="{FF2B5EF4-FFF2-40B4-BE49-F238E27FC236}">
                <a16:creationId xmlns:a16="http://schemas.microsoft.com/office/drawing/2014/main" id="{52037B64-FFD5-437D-9309-ACD88142372D}"/>
              </a:ext>
            </a:extLst>
          </p:cNvPr>
          <p:cNvSpPr/>
          <p:nvPr/>
        </p:nvSpPr>
        <p:spPr>
          <a:xfrm>
            <a:off x="7195216" y="3831495"/>
            <a:ext cx="323834" cy="32383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Oval 24">
            <a:extLst>
              <a:ext uri="{FF2B5EF4-FFF2-40B4-BE49-F238E27FC236}">
                <a16:creationId xmlns:a16="http://schemas.microsoft.com/office/drawing/2014/main" id="{A09AABDE-2553-45EE-968C-3A22911BD190}"/>
              </a:ext>
            </a:extLst>
          </p:cNvPr>
          <p:cNvSpPr/>
          <p:nvPr/>
        </p:nvSpPr>
        <p:spPr>
          <a:xfrm>
            <a:off x="7195216" y="3292352"/>
            <a:ext cx="323834" cy="32383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8" name="Straight Connector 27">
            <a:extLst>
              <a:ext uri="{FF2B5EF4-FFF2-40B4-BE49-F238E27FC236}">
                <a16:creationId xmlns:a16="http://schemas.microsoft.com/office/drawing/2014/main" id="{1DD4B8A3-3D67-4F43-AEDD-55AEF821B9DB}"/>
              </a:ext>
            </a:extLst>
          </p:cNvPr>
          <p:cNvCxnSpPr>
            <a:cxnSpLocks/>
          </p:cNvCxnSpPr>
          <p:nvPr/>
        </p:nvCxnSpPr>
        <p:spPr>
          <a:xfrm flipH="1">
            <a:off x="1619251" y="3007145"/>
            <a:ext cx="8258175" cy="0"/>
          </a:xfrm>
          <a:prstGeom prst="line">
            <a:avLst/>
          </a:prstGeom>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26DF2013-CAA1-4431-BDE2-0407F2BFBFD5}"/>
              </a:ext>
            </a:extLst>
          </p:cNvPr>
          <p:cNvCxnSpPr>
            <a:cxnSpLocks/>
          </p:cNvCxnSpPr>
          <p:nvPr/>
        </p:nvCxnSpPr>
        <p:spPr>
          <a:xfrm flipH="1">
            <a:off x="1619251" y="3463786"/>
            <a:ext cx="8258175" cy="0"/>
          </a:xfrm>
          <a:prstGeom prst="line">
            <a:avLst/>
          </a:prstGeom>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5B5BF069-257F-4BC6-8F11-16DD24540945}"/>
              </a:ext>
            </a:extLst>
          </p:cNvPr>
          <p:cNvCxnSpPr>
            <a:cxnSpLocks/>
          </p:cNvCxnSpPr>
          <p:nvPr/>
        </p:nvCxnSpPr>
        <p:spPr>
          <a:xfrm flipH="1">
            <a:off x="1609725" y="3952903"/>
            <a:ext cx="8258175" cy="0"/>
          </a:xfrm>
          <a:prstGeom prst="line">
            <a:avLst/>
          </a:prstGeom>
        </p:spPr>
        <p:style>
          <a:lnRef idx="1">
            <a:schemeClr val="dk1"/>
          </a:lnRef>
          <a:fillRef idx="0">
            <a:schemeClr val="dk1"/>
          </a:fillRef>
          <a:effectRef idx="0">
            <a:schemeClr val="dk1"/>
          </a:effectRef>
          <a:fontRef idx="minor">
            <a:schemeClr val="tx1"/>
          </a:fontRef>
        </p:style>
      </p:cxnSp>
      <p:cxnSp>
        <p:nvCxnSpPr>
          <p:cNvPr id="31" name="Straight Connector 30">
            <a:extLst>
              <a:ext uri="{FF2B5EF4-FFF2-40B4-BE49-F238E27FC236}">
                <a16:creationId xmlns:a16="http://schemas.microsoft.com/office/drawing/2014/main" id="{3F682729-6D38-486D-B188-7BFC73FE70D9}"/>
              </a:ext>
            </a:extLst>
          </p:cNvPr>
          <p:cNvCxnSpPr>
            <a:cxnSpLocks/>
          </p:cNvCxnSpPr>
          <p:nvPr/>
        </p:nvCxnSpPr>
        <p:spPr>
          <a:xfrm flipH="1">
            <a:off x="1619251" y="4419600"/>
            <a:ext cx="8258175"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82836770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7B709-50C4-4B7C-A3B3-4BDCF5378061}"/>
              </a:ext>
            </a:extLst>
          </p:cNvPr>
          <p:cNvSpPr>
            <a:spLocks noGrp="1"/>
          </p:cNvSpPr>
          <p:nvPr>
            <p:ph type="title"/>
          </p:nvPr>
        </p:nvSpPr>
        <p:spPr/>
        <p:txBody>
          <a:bodyPr/>
          <a:lstStyle/>
          <a:p>
            <a:r>
              <a:rPr lang="en-GB" dirty="0"/>
              <a:t>What do we mean by testing a hypothesis?</a:t>
            </a:r>
          </a:p>
        </p:txBody>
      </p:sp>
      <p:cxnSp>
        <p:nvCxnSpPr>
          <p:cNvPr id="6" name="Straight Connector 5">
            <a:extLst>
              <a:ext uri="{FF2B5EF4-FFF2-40B4-BE49-F238E27FC236}">
                <a16:creationId xmlns:a16="http://schemas.microsoft.com/office/drawing/2014/main" id="{F5A709A3-1F18-4366-9D80-DA0343BC09A8}"/>
              </a:ext>
            </a:extLst>
          </p:cNvPr>
          <p:cNvCxnSpPr/>
          <p:nvPr/>
        </p:nvCxnSpPr>
        <p:spPr>
          <a:xfrm>
            <a:off x="1609725" y="2126458"/>
            <a:ext cx="0" cy="3762375"/>
          </a:xfrm>
          <a:prstGeom prst="line">
            <a:avLst/>
          </a:prstGeom>
          <a:ln w="28575"/>
        </p:spPr>
        <p:style>
          <a:lnRef idx="1">
            <a:schemeClr val="dk1"/>
          </a:lnRef>
          <a:fillRef idx="0">
            <a:schemeClr val="dk1"/>
          </a:fillRef>
          <a:effectRef idx="0">
            <a:schemeClr val="dk1"/>
          </a:effectRef>
          <a:fontRef idx="minor">
            <a:schemeClr val="tx1"/>
          </a:fontRef>
        </p:style>
      </p:cxnSp>
      <p:cxnSp>
        <p:nvCxnSpPr>
          <p:cNvPr id="7" name="Straight Connector 6">
            <a:extLst>
              <a:ext uri="{FF2B5EF4-FFF2-40B4-BE49-F238E27FC236}">
                <a16:creationId xmlns:a16="http://schemas.microsoft.com/office/drawing/2014/main" id="{0CD0C1F3-6ECB-4CA1-943E-5E79FD869DF2}"/>
              </a:ext>
            </a:extLst>
          </p:cNvPr>
          <p:cNvCxnSpPr>
            <a:cxnSpLocks/>
          </p:cNvCxnSpPr>
          <p:nvPr/>
        </p:nvCxnSpPr>
        <p:spPr>
          <a:xfrm flipH="1">
            <a:off x="1333501" y="5410200"/>
            <a:ext cx="9239249" cy="0"/>
          </a:xfrm>
          <a:prstGeom prst="line">
            <a:avLst/>
          </a:prstGeom>
          <a:ln w="28575"/>
        </p:spPr>
        <p:style>
          <a:lnRef idx="1">
            <a:schemeClr val="dk1"/>
          </a:lnRef>
          <a:fillRef idx="0">
            <a:schemeClr val="dk1"/>
          </a:fillRef>
          <a:effectRef idx="0">
            <a:schemeClr val="dk1"/>
          </a:effectRef>
          <a:fontRef idx="minor">
            <a:schemeClr val="tx1"/>
          </a:fontRef>
        </p:style>
      </p:cxnSp>
      <p:sp>
        <p:nvSpPr>
          <p:cNvPr id="10" name="Oval 9">
            <a:extLst>
              <a:ext uri="{FF2B5EF4-FFF2-40B4-BE49-F238E27FC236}">
                <a16:creationId xmlns:a16="http://schemas.microsoft.com/office/drawing/2014/main" id="{E159F92E-4BF6-484B-84EA-4598EE6CC7F9}"/>
              </a:ext>
            </a:extLst>
          </p:cNvPr>
          <p:cNvSpPr/>
          <p:nvPr/>
        </p:nvSpPr>
        <p:spPr>
          <a:xfrm>
            <a:off x="2941337" y="3648119"/>
            <a:ext cx="323834" cy="32383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Oval 10">
            <a:extLst>
              <a:ext uri="{FF2B5EF4-FFF2-40B4-BE49-F238E27FC236}">
                <a16:creationId xmlns:a16="http://schemas.microsoft.com/office/drawing/2014/main" id="{8A980578-148D-4F3A-9F4A-8FA602EAEF70}"/>
              </a:ext>
            </a:extLst>
          </p:cNvPr>
          <p:cNvSpPr/>
          <p:nvPr/>
        </p:nvSpPr>
        <p:spPr>
          <a:xfrm>
            <a:off x="2941338" y="3352857"/>
            <a:ext cx="323834" cy="32383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Oval 11">
            <a:extLst>
              <a:ext uri="{FF2B5EF4-FFF2-40B4-BE49-F238E27FC236}">
                <a16:creationId xmlns:a16="http://schemas.microsoft.com/office/drawing/2014/main" id="{D1646ED1-8479-4B36-9495-70B409F4F96C}"/>
              </a:ext>
            </a:extLst>
          </p:cNvPr>
          <p:cNvSpPr/>
          <p:nvPr/>
        </p:nvSpPr>
        <p:spPr>
          <a:xfrm>
            <a:off x="2941337" y="3045245"/>
            <a:ext cx="323834" cy="32383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Oval 12">
            <a:extLst>
              <a:ext uri="{FF2B5EF4-FFF2-40B4-BE49-F238E27FC236}">
                <a16:creationId xmlns:a16="http://schemas.microsoft.com/office/drawing/2014/main" id="{1A502D98-4854-4DE2-9652-CDD74EE9F773}"/>
              </a:ext>
            </a:extLst>
          </p:cNvPr>
          <p:cNvSpPr/>
          <p:nvPr/>
        </p:nvSpPr>
        <p:spPr>
          <a:xfrm>
            <a:off x="2941337" y="3199621"/>
            <a:ext cx="323834" cy="32383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TextBox 18">
            <a:extLst>
              <a:ext uri="{FF2B5EF4-FFF2-40B4-BE49-F238E27FC236}">
                <a16:creationId xmlns:a16="http://schemas.microsoft.com/office/drawing/2014/main" id="{13C69DCD-6EF8-40AA-A52C-A9FBD18BA736}"/>
              </a:ext>
            </a:extLst>
          </p:cNvPr>
          <p:cNvSpPr txBox="1"/>
          <p:nvPr/>
        </p:nvSpPr>
        <p:spPr>
          <a:xfrm>
            <a:off x="2534651" y="5457822"/>
            <a:ext cx="1279389" cy="369332"/>
          </a:xfrm>
          <a:prstGeom prst="rect">
            <a:avLst/>
          </a:prstGeom>
          <a:noFill/>
        </p:spPr>
        <p:txBody>
          <a:bodyPr wrap="none" rtlCol="0">
            <a:spAutoFit/>
          </a:bodyPr>
          <a:lstStyle/>
          <a:p>
            <a:r>
              <a:rPr lang="en-GB" dirty="0"/>
              <a:t>Isn’t coated</a:t>
            </a:r>
          </a:p>
        </p:txBody>
      </p:sp>
      <p:sp>
        <p:nvSpPr>
          <p:cNvPr id="20" name="TextBox 19">
            <a:extLst>
              <a:ext uri="{FF2B5EF4-FFF2-40B4-BE49-F238E27FC236}">
                <a16:creationId xmlns:a16="http://schemas.microsoft.com/office/drawing/2014/main" id="{4F8D9EA9-FA47-4178-886F-40494464D8B8}"/>
              </a:ext>
            </a:extLst>
          </p:cNvPr>
          <p:cNvSpPr txBox="1"/>
          <p:nvPr/>
        </p:nvSpPr>
        <p:spPr>
          <a:xfrm rot="16200000">
            <a:off x="1090804" y="3780215"/>
            <a:ext cx="687561" cy="369332"/>
          </a:xfrm>
          <a:prstGeom prst="rect">
            <a:avLst/>
          </a:prstGeom>
          <a:noFill/>
        </p:spPr>
        <p:txBody>
          <a:bodyPr wrap="none" rtlCol="0">
            <a:spAutoFit/>
          </a:bodyPr>
          <a:lstStyle/>
          <a:p>
            <a:r>
              <a:rPr lang="en-GB" dirty="0"/>
              <a:t>Wear</a:t>
            </a:r>
          </a:p>
        </p:txBody>
      </p:sp>
      <p:sp>
        <p:nvSpPr>
          <p:cNvPr id="21" name="TextBox 20">
            <a:extLst>
              <a:ext uri="{FF2B5EF4-FFF2-40B4-BE49-F238E27FC236}">
                <a16:creationId xmlns:a16="http://schemas.microsoft.com/office/drawing/2014/main" id="{26B09D23-3FD5-4032-9CC0-4D950AC4C33D}"/>
              </a:ext>
            </a:extLst>
          </p:cNvPr>
          <p:cNvSpPr txBox="1"/>
          <p:nvPr/>
        </p:nvSpPr>
        <p:spPr>
          <a:xfrm>
            <a:off x="6879931" y="5465707"/>
            <a:ext cx="1022909" cy="369332"/>
          </a:xfrm>
          <a:prstGeom prst="rect">
            <a:avLst/>
          </a:prstGeom>
          <a:noFill/>
        </p:spPr>
        <p:txBody>
          <a:bodyPr wrap="none" rtlCol="0">
            <a:spAutoFit/>
          </a:bodyPr>
          <a:lstStyle/>
          <a:p>
            <a:r>
              <a:rPr lang="en-GB" dirty="0"/>
              <a:t>Is coated</a:t>
            </a:r>
          </a:p>
        </p:txBody>
      </p:sp>
      <p:sp>
        <p:nvSpPr>
          <p:cNvPr id="22" name="Oval 21">
            <a:extLst>
              <a:ext uri="{FF2B5EF4-FFF2-40B4-BE49-F238E27FC236}">
                <a16:creationId xmlns:a16="http://schemas.microsoft.com/office/drawing/2014/main" id="{4567DC18-FF94-4B13-A371-8855AF30BFB0}"/>
              </a:ext>
            </a:extLst>
          </p:cNvPr>
          <p:cNvSpPr/>
          <p:nvPr/>
        </p:nvSpPr>
        <p:spPr>
          <a:xfrm>
            <a:off x="7195216" y="3779784"/>
            <a:ext cx="323834" cy="32383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val 22">
            <a:extLst>
              <a:ext uri="{FF2B5EF4-FFF2-40B4-BE49-F238E27FC236}">
                <a16:creationId xmlns:a16="http://schemas.microsoft.com/office/drawing/2014/main" id="{00A53037-D0A1-4B54-B3FE-C3B545582325}"/>
              </a:ext>
            </a:extLst>
          </p:cNvPr>
          <p:cNvSpPr/>
          <p:nvPr/>
        </p:nvSpPr>
        <p:spPr>
          <a:xfrm>
            <a:off x="7195217" y="3416934"/>
            <a:ext cx="323834" cy="32383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Oval 23">
            <a:extLst>
              <a:ext uri="{FF2B5EF4-FFF2-40B4-BE49-F238E27FC236}">
                <a16:creationId xmlns:a16="http://schemas.microsoft.com/office/drawing/2014/main" id="{52037B64-FFD5-437D-9309-ACD88142372D}"/>
              </a:ext>
            </a:extLst>
          </p:cNvPr>
          <p:cNvSpPr/>
          <p:nvPr/>
        </p:nvSpPr>
        <p:spPr>
          <a:xfrm>
            <a:off x="7195216" y="3679095"/>
            <a:ext cx="323834" cy="32383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Oval 24">
            <a:extLst>
              <a:ext uri="{FF2B5EF4-FFF2-40B4-BE49-F238E27FC236}">
                <a16:creationId xmlns:a16="http://schemas.microsoft.com/office/drawing/2014/main" id="{A09AABDE-2553-45EE-968C-3A22911BD190}"/>
              </a:ext>
            </a:extLst>
          </p:cNvPr>
          <p:cNvSpPr/>
          <p:nvPr/>
        </p:nvSpPr>
        <p:spPr>
          <a:xfrm>
            <a:off x="7195216" y="3597152"/>
            <a:ext cx="323834" cy="32383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8" name="Straight Connector 27">
            <a:extLst>
              <a:ext uri="{FF2B5EF4-FFF2-40B4-BE49-F238E27FC236}">
                <a16:creationId xmlns:a16="http://schemas.microsoft.com/office/drawing/2014/main" id="{1DD4B8A3-3D67-4F43-AEDD-55AEF821B9DB}"/>
              </a:ext>
            </a:extLst>
          </p:cNvPr>
          <p:cNvCxnSpPr>
            <a:cxnSpLocks/>
          </p:cNvCxnSpPr>
          <p:nvPr/>
        </p:nvCxnSpPr>
        <p:spPr>
          <a:xfrm flipH="1">
            <a:off x="1619251" y="3007145"/>
            <a:ext cx="8258175" cy="0"/>
          </a:xfrm>
          <a:prstGeom prst="line">
            <a:avLst/>
          </a:prstGeom>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26DF2013-CAA1-4431-BDE2-0407F2BFBFD5}"/>
              </a:ext>
            </a:extLst>
          </p:cNvPr>
          <p:cNvCxnSpPr>
            <a:cxnSpLocks/>
          </p:cNvCxnSpPr>
          <p:nvPr/>
        </p:nvCxnSpPr>
        <p:spPr>
          <a:xfrm flipH="1">
            <a:off x="1619251" y="3463786"/>
            <a:ext cx="8258175" cy="0"/>
          </a:xfrm>
          <a:prstGeom prst="line">
            <a:avLst/>
          </a:prstGeom>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5B5BF069-257F-4BC6-8F11-16DD24540945}"/>
              </a:ext>
            </a:extLst>
          </p:cNvPr>
          <p:cNvCxnSpPr>
            <a:cxnSpLocks/>
          </p:cNvCxnSpPr>
          <p:nvPr/>
        </p:nvCxnSpPr>
        <p:spPr>
          <a:xfrm flipH="1">
            <a:off x="1609725" y="3952903"/>
            <a:ext cx="8258175" cy="0"/>
          </a:xfrm>
          <a:prstGeom prst="line">
            <a:avLst/>
          </a:prstGeom>
        </p:spPr>
        <p:style>
          <a:lnRef idx="1">
            <a:schemeClr val="dk1"/>
          </a:lnRef>
          <a:fillRef idx="0">
            <a:schemeClr val="dk1"/>
          </a:fillRef>
          <a:effectRef idx="0">
            <a:schemeClr val="dk1"/>
          </a:effectRef>
          <a:fontRef idx="minor">
            <a:schemeClr val="tx1"/>
          </a:fontRef>
        </p:style>
      </p:cxnSp>
      <p:cxnSp>
        <p:nvCxnSpPr>
          <p:cNvPr id="31" name="Straight Connector 30">
            <a:extLst>
              <a:ext uri="{FF2B5EF4-FFF2-40B4-BE49-F238E27FC236}">
                <a16:creationId xmlns:a16="http://schemas.microsoft.com/office/drawing/2014/main" id="{3F682729-6D38-486D-B188-7BFC73FE70D9}"/>
              </a:ext>
            </a:extLst>
          </p:cNvPr>
          <p:cNvCxnSpPr>
            <a:cxnSpLocks/>
          </p:cNvCxnSpPr>
          <p:nvPr/>
        </p:nvCxnSpPr>
        <p:spPr>
          <a:xfrm flipH="1">
            <a:off x="1619251" y="4419600"/>
            <a:ext cx="8258175"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53663374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7B709-50C4-4B7C-A3B3-4BDCF5378061}"/>
              </a:ext>
            </a:extLst>
          </p:cNvPr>
          <p:cNvSpPr>
            <a:spLocks noGrp="1"/>
          </p:cNvSpPr>
          <p:nvPr>
            <p:ph type="title"/>
          </p:nvPr>
        </p:nvSpPr>
        <p:spPr/>
        <p:txBody>
          <a:bodyPr/>
          <a:lstStyle/>
          <a:p>
            <a:r>
              <a:rPr lang="en-GB" dirty="0"/>
              <a:t>What do we mean by testing a hypothesis?</a:t>
            </a:r>
          </a:p>
        </p:txBody>
      </p:sp>
      <p:cxnSp>
        <p:nvCxnSpPr>
          <p:cNvPr id="6" name="Straight Connector 5">
            <a:extLst>
              <a:ext uri="{FF2B5EF4-FFF2-40B4-BE49-F238E27FC236}">
                <a16:creationId xmlns:a16="http://schemas.microsoft.com/office/drawing/2014/main" id="{F5A709A3-1F18-4366-9D80-DA0343BC09A8}"/>
              </a:ext>
            </a:extLst>
          </p:cNvPr>
          <p:cNvCxnSpPr/>
          <p:nvPr/>
        </p:nvCxnSpPr>
        <p:spPr>
          <a:xfrm>
            <a:off x="1609725" y="2126458"/>
            <a:ext cx="0" cy="3762375"/>
          </a:xfrm>
          <a:prstGeom prst="line">
            <a:avLst/>
          </a:prstGeom>
          <a:ln w="28575"/>
        </p:spPr>
        <p:style>
          <a:lnRef idx="1">
            <a:schemeClr val="dk1"/>
          </a:lnRef>
          <a:fillRef idx="0">
            <a:schemeClr val="dk1"/>
          </a:fillRef>
          <a:effectRef idx="0">
            <a:schemeClr val="dk1"/>
          </a:effectRef>
          <a:fontRef idx="minor">
            <a:schemeClr val="tx1"/>
          </a:fontRef>
        </p:style>
      </p:cxnSp>
      <p:cxnSp>
        <p:nvCxnSpPr>
          <p:cNvPr id="7" name="Straight Connector 6">
            <a:extLst>
              <a:ext uri="{FF2B5EF4-FFF2-40B4-BE49-F238E27FC236}">
                <a16:creationId xmlns:a16="http://schemas.microsoft.com/office/drawing/2014/main" id="{0CD0C1F3-6ECB-4CA1-943E-5E79FD869DF2}"/>
              </a:ext>
            </a:extLst>
          </p:cNvPr>
          <p:cNvCxnSpPr>
            <a:cxnSpLocks/>
          </p:cNvCxnSpPr>
          <p:nvPr/>
        </p:nvCxnSpPr>
        <p:spPr>
          <a:xfrm flipH="1">
            <a:off x="1333501" y="5410200"/>
            <a:ext cx="9239249" cy="0"/>
          </a:xfrm>
          <a:prstGeom prst="line">
            <a:avLst/>
          </a:prstGeom>
          <a:ln w="28575"/>
        </p:spPr>
        <p:style>
          <a:lnRef idx="1">
            <a:schemeClr val="dk1"/>
          </a:lnRef>
          <a:fillRef idx="0">
            <a:schemeClr val="dk1"/>
          </a:fillRef>
          <a:effectRef idx="0">
            <a:schemeClr val="dk1"/>
          </a:effectRef>
          <a:fontRef idx="minor">
            <a:schemeClr val="tx1"/>
          </a:fontRef>
        </p:style>
      </p:cxnSp>
      <p:sp>
        <p:nvSpPr>
          <p:cNvPr id="10" name="Oval 9">
            <a:extLst>
              <a:ext uri="{FF2B5EF4-FFF2-40B4-BE49-F238E27FC236}">
                <a16:creationId xmlns:a16="http://schemas.microsoft.com/office/drawing/2014/main" id="{E159F92E-4BF6-484B-84EA-4598EE6CC7F9}"/>
              </a:ext>
            </a:extLst>
          </p:cNvPr>
          <p:cNvSpPr/>
          <p:nvPr/>
        </p:nvSpPr>
        <p:spPr>
          <a:xfrm>
            <a:off x="2941337" y="3648119"/>
            <a:ext cx="323834" cy="32383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Oval 10">
            <a:extLst>
              <a:ext uri="{FF2B5EF4-FFF2-40B4-BE49-F238E27FC236}">
                <a16:creationId xmlns:a16="http://schemas.microsoft.com/office/drawing/2014/main" id="{8A980578-148D-4F3A-9F4A-8FA602EAEF70}"/>
              </a:ext>
            </a:extLst>
          </p:cNvPr>
          <p:cNvSpPr/>
          <p:nvPr/>
        </p:nvSpPr>
        <p:spPr>
          <a:xfrm>
            <a:off x="2941338" y="3352857"/>
            <a:ext cx="323834" cy="32383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Oval 11">
            <a:extLst>
              <a:ext uri="{FF2B5EF4-FFF2-40B4-BE49-F238E27FC236}">
                <a16:creationId xmlns:a16="http://schemas.microsoft.com/office/drawing/2014/main" id="{D1646ED1-8479-4B36-9495-70B409F4F96C}"/>
              </a:ext>
            </a:extLst>
          </p:cNvPr>
          <p:cNvSpPr/>
          <p:nvPr/>
        </p:nvSpPr>
        <p:spPr>
          <a:xfrm>
            <a:off x="2941337" y="3045245"/>
            <a:ext cx="323834" cy="32383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Oval 12">
            <a:extLst>
              <a:ext uri="{FF2B5EF4-FFF2-40B4-BE49-F238E27FC236}">
                <a16:creationId xmlns:a16="http://schemas.microsoft.com/office/drawing/2014/main" id="{1A502D98-4854-4DE2-9652-CDD74EE9F773}"/>
              </a:ext>
            </a:extLst>
          </p:cNvPr>
          <p:cNvSpPr/>
          <p:nvPr/>
        </p:nvSpPr>
        <p:spPr>
          <a:xfrm>
            <a:off x="2941337" y="3199621"/>
            <a:ext cx="323834" cy="32383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TextBox 18">
            <a:extLst>
              <a:ext uri="{FF2B5EF4-FFF2-40B4-BE49-F238E27FC236}">
                <a16:creationId xmlns:a16="http://schemas.microsoft.com/office/drawing/2014/main" id="{13C69DCD-6EF8-40AA-A52C-A9FBD18BA736}"/>
              </a:ext>
            </a:extLst>
          </p:cNvPr>
          <p:cNvSpPr txBox="1"/>
          <p:nvPr/>
        </p:nvSpPr>
        <p:spPr>
          <a:xfrm>
            <a:off x="2534651" y="5457822"/>
            <a:ext cx="1279389" cy="369332"/>
          </a:xfrm>
          <a:prstGeom prst="rect">
            <a:avLst/>
          </a:prstGeom>
          <a:noFill/>
        </p:spPr>
        <p:txBody>
          <a:bodyPr wrap="none" rtlCol="0">
            <a:spAutoFit/>
          </a:bodyPr>
          <a:lstStyle/>
          <a:p>
            <a:r>
              <a:rPr lang="en-GB" dirty="0"/>
              <a:t>Isn’t coated</a:t>
            </a:r>
          </a:p>
        </p:txBody>
      </p:sp>
      <p:sp>
        <p:nvSpPr>
          <p:cNvPr id="20" name="TextBox 19">
            <a:extLst>
              <a:ext uri="{FF2B5EF4-FFF2-40B4-BE49-F238E27FC236}">
                <a16:creationId xmlns:a16="http://schemas.microsoft.com/office/drawing/2014/main" id="{4F8D9EA9-FA47-4178-886F-40494464D8B8}"/>
              </a:ext>
            </a:extLst>
          </p:cNvPr>
          <p:cNvSpPr txBox="1"/>
          <p:nvPr/>
        </p:nvSpPr>
        <p:spPr>
          <a:xfrm rot="16200000">
            <a:off x="1090804" y="3780215"/>
            <a:ext cx="687561" cy="369332"/>
          </a:xfrm>
          <a:prstGeom prst="rect">
            <a:avLst/>
          </a:prstGeom>
          <a:noFill/>
        </p:spPr>
        <p:txBody>
          <a:bodyPr wrap="none" rtlCol="0">
            <a:spAutoFit/>
          </a:bodyPr>
          <a:lstStyle/>
          <a:p>
            <a:r>
              <a:rPr lang="en-GB" dirty="0"/>
              <a:t>Wear</a:t>
            </a:r>
          </a:p>
        </p:txBody>
      </p:sp>
      <p:sp>
        <p:nvSpPr>
          <p:cNvPr id="21" name="TextBox 20">
            <a:extLst>
              <a:ext uri="{FF2B5EF4-FFF2-40B4-BE49-F238E27FC236}">
                <a16:creationId xmlns:a16="http://schemas.microsoft.com/office/drawing/2014/main" id="{26B09D23-3FD5-4032-9CC0-4D950AC4C33D}"/>
              </a:ext>
            </a:extLst>
          </p:cNvPr>
          <p:cNvSpPr txBox="1"/>
          <p:nvPr/>
        </p:nvSpPr>
        <p:spPr>
          <a:xfrm>
            <a:off x="6879931" y="5456182"/>
            <a:ext cx="1022909" cy="369332"/>
          </a:xfrm>
          <a:prstGeom prst="rect">
            <a:avLst/>
          </a:prstGeom>
          <a:noFill/>
        </p:spPr>
        <p:txBody>
          <a:bodyPr wrap="none" rtlCol="0">
            <a:spAutoFit/>
          </a:bodyPr>
          <a:lstStyle/>
          <a:p>
            <a:r>
              <a:rPr lang="en-GB" dirty="0"/>
              <a:t>Is coated</a:t>
            </a:r>
          </a:p>
        </p:txBody>
      </p:sp>
      <p:sp>
        <p:nvSpPr>
          <p:cNvPr id="22" name="Oval 21">
            <a:extLst>
              <a:ext uri="{FF2B5EF4-FFF2-40B4-BE49-F238E27FC236}">
                <a16:creationId xmlns:a16="http://schemas.microsoft.com/office/drawing/2014/main" id="{4567DC18-FF94-4B13-A371-8855AF30BFB0}"/>
              </a:ext>
            </a:extLst>
          </p:cNvPr>
          <p:cNvSpPr/>
          <p:nvPr/>
        </p:nvSpPr>
        <p:spPr>
          <a:xfrm>
            <a:off x="7195216" y="4170309"/>
            <a:ext cx="323834" cy="32383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val 22">
            <a:extLst>
              <a:ext uri="{FF2B5EF4-FFF2-40B4-BE49-F238E27FC236}">
                <a16:creationId xmlns:a16="http://schemas.microsoft.com/office/drawing/2014/main" id="{00A53037-D0A1-4B54-B3FE-C3B545582325}"/>
              </a:ext>
            </a:extLst>
          </p:cNvPr>
          <p:cNvSpPr/>
          <p:nvPr/>
        </p:nvSpPr>
        <p:spPr>
          <a:xfrm>
            <a:off x="7195217" y="3807459"/>
            <a:ext cx="323834" cy="32383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Oval 23">
            <a:extLst>
              <a:ext uri="{FF2B5EF4-FFF2-40B4-BE49-F238E27FC236}">
                <a16:creationId xmlns:a16="http://schemas.microsoft.com/office/drawing/2014/main" id="{52037B64-FFD5-437D-9309-ACD88142372D}"/>
              </a:ext>
            </a:extLst>
          </p:cNvPr>
          <p:cNvSpPr/>
          <p:nvPr/>
        </p:nvSpPr>
        <p:spPr>
          <a:xfrm>
            <a:off x="7195216" y="4069620"/>
            <a:ext cx="323834" cy="32383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Oval 24">
            <a:extLst>
              <a:ext uri="{FF2B5EF4-FFF2-40B4-BE49-F238E27FC236}">
                <a16:creationId xmlns:a16="http://schemas.microsoft.com/office/drawing/2014/main" id="{A09AABDE-2553-45EE-968C-3A22911BD190}"/>
              </a:ext>
            </a:extLst>
          </p:cNvPr>
          <p:cNvSpPr/>
          <p:nvPr/>
        </p:nvSpPr>
        <p:spPr>
          <a:xfrm>
            <a:off x="7195216" y="3987677"/>
            <a:ext cx="323834" cy="32383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8" name="Straight Connector 27">
            <a:extLst>
              <a:ext uri="{FF2B5EF4-FFF2-40B4-BE49-F238E27FC236}">
                <a16:creationId xmlns:a16="http://schemas.microsoft.com/office/drawing/2014/main" id="{1DD4B8A3-3D67-4F43-AEDD-55AEF821B9DB}"/>
              </a:ext>
            </a:extLst>
          </p:cNvPr>
          <p:cNvCxnSpPr>
            <a:cxnSpLocks/>
          </p:cNvCxnSpPr>
          <p:nvPr/>
        </p:nvCxnSpPr>
        <p:spPr>
          <a:xfrm flipH="1">
            <a:off x="1619251" y="3007145"/>
            <a:ext cx="8258175" cy="0"/>
          </a:xfrm>
          <a:prstGeom prst="line">
            <a:avLst/>
          </a:prstGeom>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26DF2013-CAA1-4431-BDE2-0407F2BFBFD5}"/>
              </a:ext>
            </a:extLst>
          </p:cNvPr>
          <p:cNvCxnSpPr>
            <a:cxnSpLocks/>
          </p:cNvCxnSpPr>
          <p:nvPr/>
        </p:nvCxnSpPr>
        <p:spPr>
          <a:xfrm flipH="1">
            <a:off x="1619251" y="3463786"/>
            <a:ext cx="8258175" cy="0"/>
          </a:xfrm>
          <a:prstGeom prst="line">
            <a:avLst/>
          </a:prstGeom>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5B5BF069-257F-4BC6-8F11-16DD24540945}"/>
              </a:ext>
            </a:extLst>
          </p:cNvPr>
          <p:cNvCxnSpPr>
            <a:cxnSpLocks/>
          </p:cNvCxnSpPr>
          <p:nvPr/>
        </p:nvCxnSpPr>
        <p:spPr>
          <a:xfrm flipH="1">
            <a:off x="1609725" y="3952903"/>
            <a:ext cx="8258175" cy="0"/>
          </a:xfrm>
          <a:prstGeom prst="line">
            <a:avLst/>
          </a:prstGeom>
        </p:spPr>
        <p:style>
          <a:lnRef idx="1">
            <a:schemeClr val="dk1"/>
          </a:lnRef>
          <a:fillRef idx="0">
            <a:schemeClr val="dk1"/>
          </a:fillRef>
          <a:effectRef idx="0">
            <a:schemeClr val="dk1"/>
          </a:effectRef>
          <a:fontRef idx="minor">
            <a:schemeClr val="tx1"/>
          </a:fontRef>
        </p:style>
      </p:cxnSp>
      <p:cxnSp>
        <p:nvCxnSpPr>
          <p:cNvPr id="31" name="Straight Connector 30">
            <a:extLst>
              <a:ext uri="{FF2B5EF4-FFF2-40B4-BE49-F238E27FC236}">
                <a16:creationId xmlns:a16="http://schemas.microsoft.com/office/drawing/2014/main" id="{3F682729-6D38-486D-B188-7BFC73FE70D9}"/>
              </a:ext>
            </a:extLst>
          </p:cNvPr>
          <p:cNvCxnSpPr>
            <a:cxnSpLocks/>
          </p:cNvCxnSpPr>
          <p:nvPr/>
        </p:nvCxnSpPr>
        <p:spPr>
          <a:xfrm flipH="1">
            <a:off x="1619251" y="4419600"/>
            <a:ext cx="8258175"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50206262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Content Placeholder 3" descr="A close up of a logo&#10;&#10;Description automatically generated">
            <a:extLst>
              <a:ext uri="{FF2B5EF4-FFF2-40B4-BE49-F238E27FC236}">
                <a16:creationId xmlns:a16="http://schemas.microsoft.com/office/drawing/2014/main" id="{80D4C9AC-0D11-4333-B0C5-84456C509F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6098398" y="3062470"/>
            <a:ext cx="3052762" cy="987425"/>
          </a:xfrm>
          <a:prstGeom prst="rect">
            <a:avLst/>
          </a:prstGeom>
        </p:spPr>
      </p:pic>
      <p:sp>
        <p:nvSpPr>
          <p:cNvPr id="2" name="Title 1">
            <a:extLst>
              <a:ext uri="{FF2B5EF4-FFF2-40B4-BE49-F238E27FC236}">
                <a16:creationId xmlns:a16="http://schemas.microsoft.com/office/drawing/2014/main" id="{3CA7B709-50C4-4B7C-A3B3-4BDCF5378061}"/>
              </a:ext>
            </a:extLst>
          </p:cNvPr>
          <p:cNvSpPr>
            <a:spLocks noGrp="1"/>
          </p:cNvSpPr>
          <p:nvPr>
            <p:ph type="title"/>
          </p:nvPr>
        </p:nvSpPr>
        <p:spPr/>
        <p:txBody>
          <a:bodyPr/>
          <a:lstStyle/>
          <a:p>
            <a:r>
              <a:rPr lang="en-GB" dirty="0"/>
              <a:t>What do we mean by testing a hypothesis?</a:t>
            </a:r>
          </a:p>
        </p:txBody>
      </p:sp>
      <p:cxnSp>
        <p:nvCxnSpPr>
          <p:cNvPr id="6" name="Straight Connector 5">
            <a:extLst>
              <a:ext uri="{FF2B5EF4-FFF2-40B4-BE49-F238E27FC236}">
                <a16:creationId xmlns:a16="http://schemas.microsoft.com/office/drawing/2014/main" id="{F5A709A3-1F18-4366-9D80-DA0343BC09A8}"/>
              </a:ext>
            </a:extLst>
          </p:cNvPr>
          <p:cNvCxnSpPr/>
          <p:nvPr/>
        </p:nvCxnSpPr>
        <p:spPr>
          <a:xfrm>
            <a:off x="1609725" y="2126458"/>
            <a:ext cx="0" cy="3762375"/>
          </a:xfrm>
          <a:prstGeom prst="line">
            <a:avLst/>
          </a:prstGeom>
        </p:spPr>
        <p:style>
          <a:lnRef idx="1">
            <a:schemeClr val="dk1"/>
          </a:lnRef>
          <a:fillRef idx="0">
            <a:schemeClr val="dk1"/>
          </a:fillRef>
          <a:effectRef idx="0">
            <a:schemeClr val="dk1"/>
          </a:effectRef>
          <a:fontRef idx="minor">
            <a:schemeClr val="tx1"/>
          </a:fontRef>
        </p:style>
      </p:cxnSp>
      <p:cxnSp>
        <p:nvCxnSpPr>
          <p:cNvPr id="7" name="Straight Connector 6">
            <a:extLst>
              <a:ext uri="{FF2B5EF4-FFF2-40B4-BE49-F238E27FC236}">
                <a16:creationId xmlns:a16="http://schemas.microsoft.com/office/drawing/2014/main" id="{0CD0C1F3-6ECB-4CA1-943E-5E79FD869DF2}"/>
              </a:ext>
            </a:extLst>
          </p:cNvPr>
          <p:cNvCxnSpPr>
            <a:cxnSpLocks/>
          </p:cNvCxnSpPr>
          <p:nvPr/>
        </p:nvCxnSpPr>
        <p:spPr>
          <a:xfrm flipH="1">
            <a:off x="1333500" y="5410200"/>
            <a:ext cx="8258175" cy="0"/>
          </a:xfrm>
          <a:prstGeom prst="line">
            <a:avLst/>
          </a:prstGeom>
        </p:spPr>
        <p:style>
          <a:lnRef idx="1">
            <a:schemeClr val="dk1"/>
          </a:lnRef>
          <a:fillRef idx="0">
            <a:schemeClr val="dk1"/>
          </a:fillRef>
          <a:effectRef idx="0">
            <a:schemeClr val="dk1"/>
          </a:effectRef>
          <a:fontRef idx="minor">
            <a:schemeClr val="tx1"/>
          </a:fontRef>
        </p:style>
      </p:cxnSp>
      <p:sp>
        <p:nvSpPr>
          <p:cNvPr id="10" name="Oval 9">
            <a:extLst>
              <a:ext uri="{FF2B5EF4-FFF2-40B4-BE49-F238E27FC236}">
                <a16:creationId xmlns:a16="http://schemas.microsoft.com/office/drawing/2014/main" id="{E159F92E-4BF6-484B-84EA-4598EE6CC7F9}"/>
              </a:ext>
            </a:extLst>
          </p:cNvPr>
          <p:cNvSpPr/>
          <p:nvPr/>
        </p:nvSpPr>
        <p:spPr>
          <a:xfrm>
            <a:off x="2884187" y="3648119"/>
            <a:ext cx="323834" cy="32383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Oval 10">
            <a:extLst>
              <a:ext uri="{FF2B5EF4-FFF2-40B4-BE49-F238E27FC236}">
                <a16:creationId xmlns:a16="http://schemas.microsoft.com/office/drawing/2014/main" id="{8A980578-148D-4F3A-9F4A-8FA602EAEF70}"/>
              </a:ext>
            </a:extLst>
          </p:cNvPr>
          <p:cNvSpPr/>
          <p:nvPr/>
        </p:nvSpPr>
        <p:spPr>
          <a:xfrm>
            <a:off x="2884188" y="3352857"/>
            <a:ext cx="323834" cy="32383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Oval 11">
            <a:extLst>
              <a:ext uri="{FF2B5EF4-FFF2-40B4-BE49-F238E27FC236}">
                <a16:creationId xmlns:a16="http://schemas.microsoft.com/office/drawing/2014/main" id="{D1646ED1-8479-4B36-9495-70B409F4F96C}"/>
              </a:ext>
            </a:extLst>
          </p:cNvPr>
          <p:cNvSpPr/>
          <p:nvPr/>
        </p:nvSpPr>
        <p:spPr>
          <a:xfrm>
            <a:off x="2884187" y="3045245"/>
            <a:ext cx="323834" cy="32383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Oval 12">
            <a:extLst>
              <a:ext uri="{FF2B5EF4-FFF2-40B4-BE49-F238E27FC236}">
                <a16:creationId xmlns:a16="http://schemas.microsoft.com/office/drawing/2014/main" id="{1A502D98-4854-4DE2-9652-CDD74EE9F773}"/>
              </a:ext>
            </a:extLst>
          </p:cNvPr>
          <p:cNvSpPr/>
          <p:nvPr/>
        </p:nvSpPr>
        <p:spPr>
          <a:xfrm>
            <a:off x="2884187" y="3199621"/>
            <a:ext cx="323834" cy="32383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5" name="Straight Connector 14">
            <a:extLst>
              <a:ext uri="{FF2B5EF4-FFF2-40B4-BE49-F238E27FC236}">
                <a16:creationId xmlns:a16="http://schemas.microsoft.com/office/drawing/2014/main" id="{90FC067D-796A-4A8B-B088-8633D96EE7E1}"/>
              </a:ext>
            </a:extLst>
          </p:cNvPr>
          <p:cNvCxnSpPr>
            <a:cxnSpLocks/>
          </p:cNvCxnSpPr>
          <p:nvPr/>
        </p:nvCxnSpPr>
        <p:spPr>
          <a:xfrm flipH="1">
            <a:off x="2560330" y="3514774"/>
            <a:ext cx="5393045" cy="12883"/>
          </a:xfrm>
          <a:prstGeom prst="line">
            <a:avLst/>
          </a:prstGeom>
          <a:ln w="28575">
            <a:solidFill>
              <a:srgbClr val="FBB862"/>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13C69DCD-6EF8-40AA-A52C-A9FBD18BA736}"/>
              </a:ext>
            </a:extLst>
          </p:cNvPr>
          <p:cNvSpPr txBox="1"/>
          <p:nvPr/>
        </p:nvSpPr>
        <p:spPr>
          <a:xfrm>
            <a:off x="2534651" y="5457822"/>
            <a:ext cx="1279389" cy="369332"/>
          </a:xfrm>
          <a:prstGeom prst="rect">
            <a:avLst/>
          </a:prstGeom>
          <a:noFill/>
        </p:spPr>
        <p:txBody>
          <a:bodyPr wrap="none" rtlCol="0">
            <a:spAutoFit/>
          </a:bodyPr>
          <a:lstStyle/>
          <a:p>
            <a:r>
              <a:rPr lang="en-GB" dirty="0"/>
              <a:t>Isn’t coated</a:t>
            </a:r>
          </a:p>
        </p:txBody>
      </p:sp>
      <p:sp>
        <p:nvSpPr>
          <p:cNvPr id="20" name="TextBox 19">
            <a:extLst>
              <a:ext uri="{FF2B5EF4-FFF2-40B4-BE49-F238E27FC236}">
                <a16:creationId xmlns:a16="http://schemas.microsoft.com/office/drawing/2014/main" id="{4F8D9EA9-FA47-4178-886F-40494464D8B8}"/>
              </a:ext>
            </a:extLst>
          </p:cNvPr>
          <p:cNvSpPr txBox="1"/>
          <p:nvPr/>
        </p:nvSpPr>
        <p:spPr>
          <a:xfrm rot="16200000">
            <a:off x="1090804" y="3780215"/>
            <a:ext cx="687561" cy="369332"/>
          </a:xfrm>
          <a:prstGeom prst="rect">
            <a:avLst/>
          </a:prstGeom>
          <a:noFill/>
        </p:spPr>
        <p:txBody>
          <a:bodyPr wrap="none" rtlCol="0">
            <a:spAutoFit/>
          </a:bodyPr>
          <a:lstStyle/>
          <a:p>
            <a:r>
              <a:rPr lang="en-GB" dirty="0"/>
              <a:t>Wear</a:t>
            </a:r>
          </a:p>
        </p:txBody>
      </p:sp>
      <p:sp>
        <p:nvSpPr>
          <p:cNvPr id="21" name="TextBox 20">
            <a:extLst>
              <a:ext uri="{FF2B5EF4-FFF2-40B4-BE49-F238E27FC236}">
                <a16:creationId xmlns:a16="http://schemas.microsoft.com/office/drawing/2014/main" id="{26B09D23-3FD5-4032-9CC0-4D950AC4C33D}"/>
              </a:ext>
            </a:extLst>
          </p:cNvPr>
          <p:cNvSpPr txBox="1"/>
          <p:nvPr/>
        </p:nvSpPr>
        <p:spPr>
          <a:xfrm>
            <a:off x="7007595" y="5447088"/>
            <a:ext cx="1022909" cy="369332"/>
          </a:xfrm>
          <a:prstGeom prst="rect">
            <a:avLst/>
          </a:prstGeom>
          <a:noFill/>
        </p:spPr>
        <p:txBody>
          <a:bodyPr wrap="none" rtlCol="0">
            <a:spAutoFit/>
          </a:bodyPr>
          <a:lstStyle/>
          <a:p>
            <a:r>
              <a:rPr lang="en-GB" dirty="0"/>
              <a:t>Is coated</a:t>
            </a:r>
          </a:p>
        </p:txBody>
      </p:sp>
      <p:sp>
        <p:nvSpPr>
          <p:cNvPr id="22" name="Oval 21">
            <a:extLst>
              <a:ext uri="{FF2B5EF4-FFF2-40B4-BE49-F238E27FC236}">
                <a16:creationId xmlns:a16="http://schemas.microsoft.com/office/drawing/2014/main" id="{4567DC18-FF94-4B13-A371-8855AF30BFB0}"/>
              </a:ext>
            </a:extLst>
          </p:cNvPr>
          <p:cNvSpPr/>
          <p:nvPr/>
        </p:nvSpPr>
        <p:spPr>
          <a:xfrm>
            <a:off x="7195216" y="4398909"/>
            <a:ext cx="323834" cy="32383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val 22">
            <a:extLst>
              <a:ext uri="{FF2B5EF4-FFF2-40B4-BE49-F238E27FC236}">
                <a16:creationId xmlns:a16="http://schemas.microsoft.com/office/drawing/2014/main" id="{00A53037-D0A1-4B54-B3FE-C3B545582325}"/>
              </a:ext>
            </a:extLst>
          </p:cNvPr>
          <p:cNvSpPr/>
          <p:nvPr/>
        </p:nvSpPr>
        <p:spPr>
          <a:xfrm>
            <a:off x="7195217" y="3578859"/>
            <a:ext cx="323834" cy="32383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Oval 23">
            <a:extLst>
              <a:ext uri="{FF2B5EF4-FFF2-40B4-BE49-F238E27FC236}">
                <a16:creationId xmlns:a16="http://schemas.microsoft.com/office/drawing/2014/main" id="{52037B64-FFD5-437D-9309-ACD88142372D}"/>
              </a:ext>
            </a:extLst>
          </p:cNvPr>
          <p:cNvSpPr/>
          <p:nvPr/>
        </p:nvSpPr>
        <p:spPr>
          <a:xfrm>
            <a:off x="7195216" y="4298220"/>
            <a:ext cx="323834" cy="32383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Oval 24">
            <a:extLst>
              <a:ext uri="{FF2B5EF4-FFF2-40B4-BE49-F238E27FC236}">
                <a16:creationId xmlns:a16="http://schemas.microsoft.com/office/drawing/2014/main" id="{A09AABDE-2553-45EE-968C-3A22911BD190}"/>
              </a:ext>
            </a:extLst>
          </p:cNvPr>
          <p:cNvSpPr/>
          <p:nvPr/>
        </p:nvSpPr>
        <p:spPr>
          <a:xfrm>
            <a:off x="7195216" y="3759077"/>
            <a:ext cx="323834" cy="32383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Box 8">
            <a:extLst>
              <a:ext uri="{FF2B5EF4-FFF2-40B4-BE49-F238E27FC236}">
                <a16:creationId xmlns:a16="http://schemas.microsoft.com/office/drawing/2014/main" id="{0DBC18B0-5F93-40D8-A750-395761697EF0}"/>
              </a:ext>
            </a:extLst>
          </p:cNvPr>
          <p:cNvSpPr txBox="1"/>
          <p:nvPr/>
        </p:nvSpPr>
        <p:spPr>
          <a:xfrm>
            <a:off x="8810625" y="3971953"/>
            <a:ext cx="1059906" cy="369332"/>
          </a:xfrm>
          <a:prstGeom prst="rect">
            <a:avLst/>
          </a:prstGeom>
          <a:noFill/>
        </p:spPr>
        <p:txBody>
          <a:bodyPr wrap="none" rtlCol="0">
            <a:spAutoFit/>
          </a:bodyPr>
          <a:lstStyle/>
          <a:p>
            <a:r>
              <a:rPr lang="en-GB" dirty="0"/>
              <a:t>P=0.049*</a:t>
            </a:r>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1A932B60-E204-44A7-B9CB-F88BFB67E55C}"/>
                  </a:ext>
                </a:extLst>
              </p:cNvPr>
              <p:cNvSpPr txBox="1"/>
              <p:nvPr/>
            </p:nvSpPr>
            <p:spPr>
              <a:xfrm>
                <a:off x="3586096" y="2251235"/>
                <a:ext cx="3281989" cy="646331"/>
              </a:xfrm>
              <a:prstGeom prst="rect">
                <a:avLst/>
              </a:prstGeom>
              <a:noFill/>
            </p:spPr>
            <p:txBody>
              <a:bodyPr wrap="none" rtlCol="0">
                <a:spAutoFit/>
              </a:bodyPr>
              <a:lstStyle/>
              <a:p>
                <a:r>
                  <a:rPr lang="en-GB" dirty="0">
                    <a:solidFill>
                      <a:schemeClr val="accent1"/>
                    </a:solidFill>
                  </a:rPr>
                  <a:t>Our hypothesis</a:t>
                </a:r>
              </a:p>
              <a:p>
                <a:r>
                  <a:rPr lang="en-GB" dirty="0">
                    <a:solidFill>
                      <a:schemeClr val="accent1"/>
                    </a:solidFill>
                  </a:rPr>
                  <a:t> </a:t>
                </a:r>
                <a14:m>
                  <m:oMath xmlns:m="http://schemas.openxmlformats.org/officeDocument/2006/math">
                    <m:r>
                      <a:rPr lang="en-GB" b="0" i="1" smtClean="0">
                        <a:solidFill>
                          <a:schemeClr val="accent1"/>
                        </a:solidFill>
                        <a:latin typeface="Cambria Math" panose="02040503050406030204" pitchFamily="18" charset="0"/>
                      </a:rPr>
                      <m:t>𝑚𝑒𝑎</m:t>
                    </m:r>
                    <m:sSub>
                      <m:sSubPr>
                        <m:ctrlPr>
                          <a:rPr lang="en-GB" b="0" i="1" smtClean="0">
                            <a:solidFill>
                              <a:schemeClr val="accent1"/>
                            </a:solidFill>
                            <a:latin typeface="Cambria Math" panose="02040503050406030204" pitchFamily="18" charset="0"/>
                          </a:rPr>
                        </m:ctrlPr>
                      </m:sSubPr>
                      <m:e>
                        <m:r>
                          <a:rPr lang="en-GB" b="0" i="1" smtClean="0">
                            <a:solidFill>
                              <a:schemeClr val="accent1"/>
                            </a:solidFill>
                            <a:latin typeface="Cambria Math" panose="02040503050406030204" pitchFamily="18" charset="0"/>
                          </a:rPr>
                          <m:t>𝑛</m:t>
                        </m:r>
                      </m:e>
                      <m:sub>
                        <m:r>
                          <a:rPr lang="en-GB" b="0" i="1" smtClean="0">
                            <a:solidFill>
                              <a:schemeClr val="accent1"/>
                            </a:solidFill>
                            <a:latin typeface="Cambria Math" panose="02040503050406030204" pitchFamily="18" charset="0"/>
                          </a:rPr>
                          <m:t>𝑛𝑜𝑡</m:t>
                        </m:r>
                        <m:r>
                          <a:rPr lang="en-GB" b="0" i="1" smtClean="0">
                            <a:solidFill>
                              <a:schemeClr val="accent1"/>
                            </a:solidFill>
                            <a:latin typeface="Cambria Math" panose="02040503050406030204" pitchFamily="18" charset="0"/>
                          </a:rPr>
                          <m:t> </m:t>
                        </m:r>
                        <m:r>
                          <a:rPr lang="en-GB" b="0" i="1" smtClean="0">
                            <a:solidFill>
                              <a:schemeClr val="accent1"/>
                            </a:solidFill>
                            <a:latin typeface="Cambria Math" panose="02040503050406030204" pitchFamily="18" charset="0"/>
                          </a:rPr>
                          <m:t>𝑐𝑜𝑎𝑡𝑒𝑑</m:t>
                        </m:r>
                      </m:sub>
                    </m:sSub>
                    <m:r>
                      <a:rPr lang="en-GB" b="0" i="1" smtClean="0">
                        <a:solidFill>
                          <a:schemeClr val="accent1"/>
                        </a:solidFill>
                        <a:latin typeface="Cambria Math" panose="02040503050406030204" pitchFamily="18" charset="0"/>
                      </a:rPr>
                      <m:t>&gt;</m:t>
                    </m:r>
                    <m:r>
                      <a:rPr lang="en-GB" b="0" i="1" smtClean="0">
                        <a:solidFill>
                          <a:schemeClr val="accent1"/>
                        </a:solidFill>
                        <a:latin typeface="Cambria Math" panose="02040503050406030204" pitchFamily="18" charset="0"/>
                      </a:rPr>
                      <m:t>𝑚𝑒𝑎</m:t>
                    </m:r>
                    <m:sSub>
                      <m:sSubPr>
                        <m:ctrlPr>
                          <a:rPr lang="en-GB" b="0" i="1" smtClean="0">
                            <a:solidFill>
                              <a:schemeClr val="accent1"/>
                            </a:solidFill>
                            <a:latin typeface="Cambria Math" panose="02040503050406030204" pitchFamily="18" charset="0"/>
                          </a:rPr>
                        </m:ctrlPr>
                      </m:sSubPr>
                      <m:e>
                        <m:r>
                          <a:rPr lang="en-GB" b="0" i="1" smtClean="0">
                            <a:solidFill>
                              <a:schemeClr val="accent1"/>
                            </a:solidFill>
                            <a:latin typeface="Cambria Math" panose="02040503050406030204" pitchFamily="18" charset="0"/>
                          </a:rPr>
                          <m:t>𝑛</m:t>
                        </m:r>
                      </m:e>
                      <m:sub>
                        <m:r>
                          <a:rPr lang="en-GB" b="0" i="1" smtClean="0">
                            <a:solidFill>
                              <a:schemeClr val="accent1"/>
                            </a:solidFill>
                            <a:latin typeface="Cambria Math" panose="02040503050406030204" pitchFamily="18" charset="0"/>
                          </a:rPr>
                          <m:t>𝑐𝑜𝑎𝑡𝑒𝑑</m:t>
                        </m:r>
                      </m:sub>
                    </m:sSub>
                  </m:oMath>
                </a14:m>
                <a:endParaRPr lang="en-GB" dirty="0">
                  <a:solidFill>
                    <a:schemeClr val="accent1"/>
                  </a:solidFill>
                </a:endParaRPr>
              </a:p>
            </p:txBody>
          </p:sp>
        </mc:Choice>
        <mc:Fallback xmlns="">
          <p:sp>
            <p:nvSpPr>
              <p:cNvPr id="26" name="TextBox 25">
                <a:extLst>
                  <a:ext uri="{FF2B5EF4-FFF2-40B4-BE49-F238E27FC236}">
                    <a16:creationId xmlns:a16="http://schemas.microsoft.com/office/drawing/2014/main" id="{1A932B60-E204-44A7-B9CB-F88BFB67E55C}"/>
                  </a:ext>
                </a:extLst>
              </p:cNvPr>
              <p:cNvSpPr txBox="1">
                <a:spLocks noRot="1" noChangeAspect="1" noMove="1" noResize="1" noEditPoints="1" noAdjustHandles="1" noChangeArrowheads="1" noChangeShapeType="1" noTextEdit="1"/>
              </p:cNvSpPr>
              <p:nvPr/>
            </p:nvSpPr>
            <p:spPr>
              <a:xfrm>
                <a:off x="3586096" y="2251235"/>
                <a:ext cx="3281989" cy="646331"/>
              </a:xfrm>
              <a:prstGeom prst="rect">
                <a:avLst/>
              </a:prstGeom>
              <a:blipFill>
                <a:blip r:embed="rId4"/>
                <a:stretch>
                  <a:fillRect l="-1484" t="-471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20C7C839-35A6-4C19-AA29-83BC133FCCF7}"/>
                  </a:ext>
                </a:extLst>
              </p:cNvPr>
              <p:cNvSpPr txBox="1"/>
              <p:nvPr/>
            </p:nvSpPr>
            <p:spPr>
              <a:xfrm>
                <a:off x="3586097" y="3897114"/>
                <a:ext cx="3166893" cy="646331"/>
              </a:xfrm>
              <a:prstGeom prst="rect">
                <a:avLst/>
              </a:prstGeom>
              <a:noFill/>
            </p:spPr>
            <p:txBody>
              <a:bodyPr wrap="none" rtlCol="0">
                <a:spAutoFit/>
              </a:bodyPr>
              <a:lstStyle/>
              <a:p>
                <a:r>
                  <a:rPr lang="en-GB" dirty="0">
                    <a:solidFill>
                      <a:srgbClr val="FBB862"/>
                    </a:solidFill>
                  </a:rPr>
                  <a:t>The null hypothesis</a:t>
                </a:r>
              </a:p>
              <a:p>
                <a:r>
                  <a:rPr lang="en-GB" dirty="0">
                    <a:solidFill>
                      <a:srgbClr val="FBB862"/>
                    </a:solidFill>
                  </a:rPr>
                  <a:t> </a:t>
                </a:r>
                <a14:m>
                  <m:oMath xmlns:m="http://schemas.openxmlformats.org/officeDocument/2006/math">
                    <m:r>
                      <a:rPr lang="en-GB" b="0" i="1" smtClean="0">
                        <a:solidFill>
                          <a:srgbClr val="FBB862"/>
                        </a:solidFill>
                        <a:latin typeface="Cambria Math" panose="02040503050406030204" pitchFamily="18" charset="0"/>
                      </a:rPr>
                      <m:t>𝑚𝑒𝑎</m:t>
                    </m:r>
                    <m:sSub>
                      <m:sSubPr>
                        <m:ctrlPr>
                          <a:rPr lang="en-GB" b="0" i="1" smtClean="0">
                            <a:solidFill>
                              <a:srgbClr val="FBB862"/>
                            </a:solidFill>
                            <a:latin typeface="Cambria Math" panose="02040503050406030204" pitchFamily="18" charset="0"/>
                          </a:rPr>
                        </m:ctrlPr>
                      </m:sSubPr>
                      <m:e>
                        <m:r>
                          <a:rPr lang="en-GB" b="0" i="1" smtClean="0">
                            <a:solidFill>
                              <a:srgbClr val="FBB862"/>
                            </a:solidFill>
                            <a:latin typeface="Cambria Math" panose="02040503050406030204" pitchFamily="18" charset="0"/>
                          </a:rPr>
                          <m:t>𝑛</m:t>
                        </m:r>
                      </m:e>
                      <m:sub>
                        <m:r>
                          <a:rPr lang="en-GB" b="0" i="1" smtClean="0">
                            <a:solidFill>
                              <a:srgbClr val="FBB862"/>
                            </a:solidFill>
                            <a:latin typeface="Cambria Math" panose="02040503050406030204" pitchFamily="18" charset="0"/>
                          </a:rPr>
                          <m:t>𝑛𝑜𝑡</m:t>
                        </m:r>
                        <m:r>
                          <a:rPr lang="en-GB" b="0" i="1" smtClean="0">
                            <a:solidFill>
                              <a:srgbClr val="FBB862"/>
                            </a:solidFill>
                            <a:latin typeface="Cambria Math" panose="02040503050406030204" pitchFamily="18" charset="0"/>
                          </a:rPr>
                          <m:t> </m:t>
                        </m:r>
                        <m:r>
                          <a:rPr lang="en-GB" b="0" i="1" smtClean="0">
                            <a:solidFill>
                              <a:srgbClr val="FBB862"/>
                            </a:solidFill>
                            <a:latin typeface="Cambria Math" panose="02040503050406030204" pitchFamily="18" charset="0"/>
                          </a:rPr>
                          <m:t>𝑐𝑜𝑎𝑡𝑒𝑑</m:t>
                        </m:r>
                      </m:sub>
                    </m:sSub>
                    <m:r>
                      <a:rPr lang="en-GB" b="0" i="1" smtClean="0">
                        <a:solidFill>
                          <a:srgbClr val="FBB862"/>
                        </a:solidFill>
                        <a:latin typeface="Cambria Math" panose="02040503050406030204" pitchFamily="18" charset="0"/>
                      </a:rPr>
                      <m:t>=</m:t>
                    </m:r>
                    <m:r>
                      <a:rPr lang="en-GB" b="0" i="1" smtClean="0">
                        <a:solidFill>
                          <a:srgbClr val="FBB862"/>
                        </a:solidFill>
                        <a:latin typeface="Cambria Math" panose="02040503050406030204" pitchFamily="18" charset="0"/>
                      </a:rPr>
                      <m:t>𝑚𝑒𝑎</m:t>
                    </m:r>
                    <m:sSub>
                      <m:sSubPr>
                        <m:ctrlPr>
                          <a:rPr lang="en-GB" b="0" i="1" smtClean="0">
                            <a:solidFill>
                              <a:srgbClr val="FBB862"/>
                            </a:solidFill>
                            <a:latin typeface="Cambria Math" panose="02040503050406030204" pitchFamily="18" charset="0"/>
                          </a:rPr>
                        </m:ctrlPr>
                      </m:sSubPr>
                      <m:e>
                        <m:r>
                          <a:rPr lang="en-GB" b="0" i="1" smtClean="0">
                            <a:solidFill>
                              <a:srgbClr val="FBB862"/>
                            </a:solidFill>
                            <a:latin typeface="Cambria Math" panose="02040503050406030204" pitchFamily="18" charset="0"/>
                          </a:rPr>
                          <m:t>𝑛</m:t>
                        </m:r>
                      </m:e>
                      <m:sub>
                        <m:r>
                          <a:rPr lang="en-GB" b="0" i="1" smtClean="0">
                            <a:solidFill>
                              <a:srgbClr val="FBB862"/>
                            </a:solidFill>
                            <a:latin typeface="Cambria Math" panose="02040503050406030204" pitchFamily="18" charset="0"/>
                          </a:rPr>
                          <m:t>𝑐𝑜𝑎𝑡𝑒𝑑</m:t>
                        </m:r>
                      </m:sub>
                    </m:sSub>
                  </m:oMath>
                </a14:m>
                <a:endParaRPr lang="en-GB" dirty="0">
                  <a:solidFill>
                    <a:schemeClr val="accent1"/>
                  </a:solidFill>
                </a:endParaRPr>
              </a:p>
            </p:txBody>
          </p:sp>
        </mc:Choice>
        <mc:Fallback xmlns="">
          <p:sp>
            <p:nvSpPr>
              <p:cNvPr id="27" name="TextBox 26">
                <a:extLst>
                  <a:ext uri="{FF2B5EF4-FFF2-40B4-BE49-F238E27FC236}">
                    <a16:creationId xmlns:a16="http://schemas.microsoft.com/office/drawing/2014/main" id="{20C7C839-35A6-4C19-AA29-83BC133FCCF7}"/>
                  </a:ext>
                </a:extLst>
              </p:cNvPr>
              <p:cNvSpPr txBox="1">
                <a:spLocks noRot="1" noChangeAspect="1" noMove="1" noResize="1" noEditPoints="1" noAdjustHandles="1" noChangeArrowheads="1" noChangeShapeType="1" noTextEdit="1"/>
              </p:cNvSpPr>
              <p:nvPr/>
            </p:nvSpPr>
            <p:spPr>
              <a:xfrm>
                <a:off x="3586097" y="3897114"/>
                <a:ext cx="3166893" cy="646331"/>
              </a:xfrm>
              <a:prstGeom prst="rect">
                <a:avLst/>
              </a:prstGeom>
              <a:blipFill>
                <a:blip r:embed="rId5"/>
                <a:stretch>
                  <a:fillRect l="-1538" t="-4717"/>
                </a:stretch>
              </a:blipFill>
            </p:spPr>
            <p:txBody>
              <a:bodyPr/>
              <a:lstStyle/>
              <a:p>
                <a:r>
                  <a:rPr lang="en-GB">
                    <a:noFill/>
                  </a:rPr>
                  <a:t> </a:t>
                </a:r>
              </a:p>
            </p:txBody>
          </p:sp>
        </mc:Fallback>
      </mc:AlternateContent>
    </p:spTree>
    <p:extLst>
      <p:ext uri="{BB962C8B-B14F-4D97-AF65-F5344CB8AC3E}">
        <p14:creationId xmlns:p14="http://schemas.microsoft.com/office/powerpoint/2010/main" val="42337747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Content Placeholder 3" descr="A close up of a logo&#10;&#10;Description automatically generated">
            <a:extLst>
              <a:ext uri="{FF2B5EF4-FFF2-40B4-BE49-F238E27FC236}">
                <a16:creationId xmlns:a16="http://schemas.microsoft.com/office/drawing/2014/main" id="{0D75095E-D1EC-44D4-8D2F-49AC525B35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8235172" y="3862571"/>
            <a:ext cx="3052762" cy="987425"/>
          </a:xfrm>
          <a:prstGeom prst="rect">
            <a:avLst/>
          </a:prstGeom>
        </p:spPr>
      </p:pic>
      <p:pic>
        <p:nvPicPr>
          <p:cNvPr id="17" name="Content Placeholder 3" descr="A close up of a logo&#10;&#10;Description automatically generated">
            <a:extLst>
              <a:ext uri="{FF2B5EF4-FFF2-40B4-BE49-F238E27FC236}">
                <a16:creationId xmlns:a16="http://schemas.microsoft.com/office/drawing/2014/main" id="{80D4C9AC-0D11-4333-B0C5-84456C509F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6069823" y="3910195"/>
            <a:ext cx="3052762" cy="987425"/>
          </a:xfrm>
          <a:prstGeom prst="rect">
            <a:avLst/>
          </a:prstGeom>
        </p:spPr>
      </p:pic>
      <p:pic>
        <p:nvPicPr>
          <p:cNvPr id="16" name="Content Placeholder 3" descr="A close up of a logo&#10;&#10;Description automatically generated">
            <a:extLst>
              <a:ext uri="{FF2B5EF4-FFF2-40B4-BE49-F238E27FC236}">
                <a16:creationId xmlns:a16="http://schemas.microsoft.com/office/drawing/2014/main" id="{CA906BE8-DB06-473C-90DC-F62428C568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3161522" y="3900671"/>
            <a:ext cx="3052762" cy="987425"/>
          </a:xfrm>
          <a:prstGeom prst="rect">
            <a:avLst/>
          </a:prstGeom>
        </p:spPr>
      </p:pic>
      <p:pic>
        <p:nvPicPr>
          <p:cNvPr id="4" name="Content Placeholder 3" descr="A close up of a logo&#10;&#10;Description automatically generated">
            <a:extLst>
              <a:ext uri="{FF2B5EF4-FFF2-40B4-BE49-F238E27FC236}">
                <a16:creationId xmlns:a16="http://schemas.microsoft.com/office/drawing/2014/main" id="{5A86121A-8887-41F7-8AD8-AFAD421527C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rot="5400000">
            <a:off x="788203" y="3900670"/>
            <a:ext cx="3052762" cy="987425"/>
          </a:xfrm>
          <a:prstGeom prst="rect">
            <a:avLst/>
          </a:prstGeom>
        </p:spPr>
      </p:pic>
      <p:cxnSp>
        <p:nvCxnSpPr>
          <p:cNvPr id="15" name="Straight Connector 14">
            <a:extLst>
              <a:ext uri="{FF2B5EF4-FFF2-40B4-BE49-F238E27FC236}">
                <a16:creationId xmlns:a16="http://schemas.microsoft.com/office/drawing/2014/main" id="{90FC067D-796A-4A8B-B088-8633D96EE7E1}"/>
              </a:ext>
            </a:extLst>
          </p:cNvPr>
          <p:cNvCxnSpPr/>
          <p:nvPr/>
        </p:nvCxnSpPr>
        <p:spPr>
          <a:xfrm flipH="1">
            <a:off x="1619250" y="4356283"/>
            <a:ext cx="7981950" cy="0"/>
          </a:xfrm>
          <a:prstGeom prst="line">
            <a:avLst/>
          </a:prstGeom>
          <a:ln w="57150">
            <a:solidFill>
              <a:srgbClr val="FBB862"/>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3CA7B709-50C4-4B7C-A3B3-4BDCF5378061}"/>
              </a:ext>
            </a:extLst>
          </p:cNvPr>
          <p:cNvSpPr>
            <a:spLocks noGrp="1"/>
          </p:cNvSpPr>
          <p:nvPr>
            <p:ph type="title"/>
          </p:nvPr>
        </p:nvSpPr>
        <p:spPr/>
        <p:txBody>
          <a:bodyPr/>
          <a:lstStyle/>
          <a:p>
            <a:r>
              <a:rPr lang="en-GB" dirty="0"/>
              <a:t>What do we mean by testing a hypothesis?</a:t>
            </a:r>
          </a:p>
        </p:txBody>
      </p:sp>
      <p:cxnSp>
        <p:nvCxnSpPr>
          <p:cNvPr id="6" name="Straight Connector 5">
            <a:extLst>
              <a:ext uri="{FF2B5EF4-FFF2-40B4-BE49-F238E27FC236}">
                <a16:creationId xmlns:a16="http://schemas.microsoft.com/office/drawing/2014/main" id="{F5A709A3-1F18-4366-9D80-DA0343BC09A8}"/>
              </a:ext>
            </a:extLst>
          </p:cNvPr>
          <p:cNvCxnSpPr/>
          <p:nvPr/>
        </p:nvCxnSpPr>
        <p:spPr>
          <a:xfrm>
            <a:off x="1609725" y="2126458"/>
            <a:ext cx="0" cy="3762375"/>
          </a:xfrm>
          <a:prstGeom prst="line">
            <a:avLst/>
          </a:prstGeom>
        </p:spPr>
        <p:style>
          <a:lnRef idx="1">
            <a:schemeClr val="dk1"/>
          </a:lnRef>
          <a:fillRef idx="0">
            <a:schemeClr val="dk1"/>
          </a:fillRef>
          <a:effectRef idx="0">
            <a:schemeClr val="dk1"/>
          </a:effectRef>
          <a:fontRef idx="minor">
            <a:schemeClr val="tx1"/>
          </a:fontRef>
        </p:style>
      </p:cxnSp>
      <p:cxnSp>
        <p:nvCxnSpPr>
          <p:cNvPr id="7" name="Straight Connector 6">
            <a:extLst>
              <a:ext uri="{FF2B5EF4-FFF2-40B4-BE49-F238E27FC236}">
                <a16:creationId xmlns:a16="http://schemas.microsoft.com/office/drawing/2014/main" id="{0CD0C1F3-6ECB-4CA1-943E-5E79FD869DF2}"/>
              </a:ext>
            </a:extLst>
          </p:cNvPr>
          <p:cNvCxnSpPr>
            <a:cxnSpLocks/>
          </p:cNvCxnSpPr>
          <p:nvPr/>
        </p:nvCxnSpPr>
        <p:spPr>
          <a:xfrm flipH="1">
            <a:off x="1333500" y="5410200"/>
            <a:ext cx="8258175" cy="0"/>
          </a:xfrm>
          <a:prstGeom prst="line">
            <a:avLst/>
          </a:prstGeom>
        </p:spPr>
        <p:style>
          <a:lnRef idx="1">
            <a:schemeClr val="dk1"/>
          </a:lnRef>
          <a:fillRef idx="0">
            <a:schemeClr val="dk1"/>
          </a:fillRef>
          <a:effectRef idx="0">
            <a:schemeClr val="dk1"/>
          </a:effectRef>
          <a:fontRef idx="minor">
            <a:schemeClr val="tx1"/>
          </a:fontRef>
        </p:style>
      </p:cxnSp>
      <p:sp>
        <p:nvSpPr>
          <p:cNvPr id="10" name="Oval 9">
            <a:extLst>
              <a:ext uri="{FF2B5EF4-FFF2-40B4-BE49-F238E27FC236}">
                <a16:creationId xmlns:a16="http://schemas.microsoft.com/office/drawing/2014/main" id="{E159F92E-4BF6-484B-84EA-4598EE6CC7F9}"/>
              </a:ext>
            </a:extLst>
          </p:cNvPr>
          <p:cNvSpPr/>
          <p:nvPr/>
        </p:nvSpPr>
        <p:spPr>
          <a:xfrm>
            <a:off x="1828808" y="4800608"/>
            <a:ext cx="323834" cy="32383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Oval 10">
            <a:extLst>
              <a:ext uri="{FF2B5EF4-FFF2-40B4-BE49-F238E27FC236}">
                <a16:creationId xmlns:a16="http://schemas.microsoft.com/office/drawing/2014/main" id="{8A980578-148D-4F3A-9F4A-8FA602EAEF70}"/>
              </a:ext>
            </a:extLst>
          </p:cNvPr>
          <p:cNvSpPr/>
          <p:nvPr/>
        </p:nvSpPr>
        <p:spPr>
          <a:xfrm>
            <a:off x="4203717" y="4261041"/>
            <a:ext cx="323834" cy="32383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Oval 11">
            <a:extLst>
              <a:ext uri="{FF2B5EF4-FFF2-40B4-BE49-F238E27FC236}">
                <a16:creationId xmlns:a16="http://schemas.microsoft.com/office/drawing/2014/main" id="{D1646ED1-8479-4B36-9495-70B409F4F96C}"/>
              </a:ext>
            </a:extLst>
          </p:cNvPr>
          <p:cNvSpPr/>
          <p:nvPr/>
        </p:nvSpPr>
        <p:spPr>
          <a:xfrm>
            <a:off x="7121542" y="4584875"/>
            <a:ext cx="323834" cy="32383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Oval 12">
            <a:extLst>
              <a:ext uri="{FF2B5EF4-FFF2-40B4-BE49-F238E27FC236}">
                <a16:creationId xmlns:a16="http://schemas.microsoft.com/office/drawing/2014/main" id="{1A502D98-4854-4DE2-9652-CDD74EE9F773}"/>
              </a:ext>
            </a:extLst>
          </p:cNvPr>
          <p:cNvSpPr/>
          <p:nvPr/>
        </p:nvSpPr>
        <p:spPr>
          <a:xfrm>
            <a:off x="9267841" y="3444495"/>
            <a:ext cx="323834" cy="32383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TextBox 18">
            <a:extLst>
              <a:ext uri="{FF2B5EF4-FFF2-40B4-BE49-F238E27FC236}">
                <a16:creationId xmlns:a16="http://schemas.microsoft.com/office/drawing/2014/main" id="{13C69DCD-6EF8-40AA-A52C-A9FBD18BA736}"/>
              </a:ext>
            </a:extLst>
          </p:cNvPr>
          <p:cNvSpPr txBox="1"/>
          <p:nvPr/>
        </p:nvSpPr>
        <p:spPr>
          <a:xfrm>
            <a:off x="2544176" y="5457822"/>
            <a:ext cx="1413913" cy="369332"/>
          </a:xfrm>
          <a:prstGeom prst="rect">
            <a:avLst/>
          </a:prstGeom>
          <a:noFill/>
        </p:spPr>
        <p:txBody>
          <a:bodyPr wrap="none" rtlCol="0">
            <a:spAutoFit/>
          </a:bodyPr>
          <a:lstStyle/>
          <a:p>
            <a:r>
              <a:rPr lang="en-GB" dirty="0"/>
              <a:t>Normal force</a:t>
            </a:r>
          </a:p>
        </p:txBody>
      </p:sp>
      <p:sp>
        <p:nvSpPr>
          <p:cNvPr id="20" name="TextBox 19">
            <a:extLst>
              <a:ext uri="{FF2B5EF4-FFF2-40B4-BE49-F238E27FC236}">
                <a16:creationId xmlns:a16="http://schemas.microsoft.com/office/drawing/2014/main" id="{4F8D9EA9-FA47-4178-886F-40494464D8B8}"/>
              </a:ext>
            </a:extLst>
          </p:cNvPr>
          <p:cNvSpPr txBox="1"/>
          <p:nvPr/>
        </p:nvSpPr>
        <p:spPr>
          <a:xfrm rot="16200000">
            <a:off x="674394" y="3799265"/>
            <a:ext cx="1425134" cy="369332"/>
          </a:xfrm>
          <a:prstGeom prst="rect">
            <a:avLst/>
          </a:prstGeom>
          <a:noFill/>
        </p:spPr>
        <p:txBody>
          <a:bodyPr wrap="none" rtlCol="0">
            <a:spAutoFit/>
          </a:bodyPr>
          <a:lstStyle/>
          <a:p>
            <a:r>
              <a:rPr lang="en-GB" dirty="0"/>
              <a:t>Friction force</a:t>
            </a:r>
          </a:p>
        </p:txBody>
      </p:sp>
      <p:sp>
        <p:nvSpPr>
          <p:cNvPr id="21" name="TextBox 20">
            <a:extLst>
              <a:ext uri="{FF2B5EF4-FFF2-40B4-BE49-F238E27FC236}">
                <a16:creationId xmlns:a16="http://schemas.microsoft.com/office/drawing/2014/main" id="{F187C9FD-EAA5-4440-AC78-F274A866E30C}"/>
              </a:ext>
            </a:extLst>
          </p:cNvPr>
          <p:cNvSpPr txBox="1"/>
          <p:nvPr/>
        </p:nvSpPr>
        <p:spPr>
          <a:xfrm>
            <a:off x="9701366" y="4639359"/>
            <a:ext cx="1196674" cy="923330"/>
          </a:xfrm>
          <a:prstGeom prst="rect">
            <a:avLst/>
          </a:prstGeom>
          <a:noFill/>
        </p:spPr>
        <p:txBody>
          <a:bodyPr wrap="none" rtlCol="0">
            <a:spAutoFit/>
          </a:bodyPr>
          <a:lstStyle/>
          <a:p>
            <a:r>
              <a:rPr lang="en-GB" dirty="0">
                <a:solidFill>
                  <a:srgbClr val="FBB862"/>
                </a:solidFill>
              </a:rPr>
              <a:t>The null</a:t>
            </a:r>
          </a:p>
          <a:p>
            <a:r>
              <a:rPr lang="en-GB" dirty="0">
                <a:solidFill>
                  <a:srgbClr val="FBB862"/>
                </a:solidFill>
              </a:rPr>
              <a:t>hypothesis</a:t>
            </a:r>
          </a:p>
          <a:p>
            <a:r>
              <a:rPr lang="en-GB" dirty="0">
                <a:solidFill>
                  <a:srgbClr val="FBB862"/>
                </a:solidFill>
              </a:rPr>
              <a:t>Y = c</a:t>
            </a:r>
          </a:p>
        </p:txBody>
      </p:sp>
      <p:cxnSp>
        <p:nvCxnSpPr>
          <p:cNvPr id="23" name="Straight Connector 22">
            <a:extLst>
              <a:ext uri="{FF2B5EF4-FFF2-40B4-BE49-F238E27FC236}">
                <a16:creationId xmlns:a16="http://schemas.microsoft.com/office/drawing/2014/main" id="{F7873C36-F294-4114-A6F3-540EFF453501}"/>
              </a:ext>
            </a:extLst>
          </p:cNvPr>
          <p:cNvCxnSpPr/>
          <p:nvPr/>
        </p:nvCxnSpPr>
        <p:spPr>
          <a:xfrm flipV="1">
            <a:off x="1609725" y="3695700"/>
            <a:ext cx="8477250" cy="1571625"/>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A41816F9-7356-430F-841B-042EEC0F39BA}"/>
              </a:ext>
            </a:extLst>
          </p:cNvPr>
          <p:cNvSpPr txBox="1"/>
          <p:nvPr/>
        </p:nvSpPr>
        <p:spPr>
          <a:xfrm>
            <a:off x="9532968" y="2726726"/>
            <a:ext cx="1603837" cy="646331"/>
          </a:xfrm>
          <a:prstGeom prst="rect">
            <a:avLst/>
          </a:prstGeom>
          <a:noFill/>
        </p:spPr>
        <p:txBody>
          <a:bodyPr wrap="none" rtlCol="0">
            <a:spAutoFit/>
          </a:bodyPr>
          <a:lstStyle/>
          <a:p>
            <a:r>
              <a:rPr lang="en-GB" dirty="0">
                <a:solidFill>
                  <a:schemeClr val="accent1"/>
                </a:solidFill>
              </a:rPr>
              <a:t>Our hypothesis</a:t>
            </a:r>
          </a:p>
          <a:p>
            <a:r>
              <a:rPr lang="en-GB" dirty="0">
                <a:solidFill>
                  <a:schemeClr val="accent1"/>
                </a:solidFill>
              </a:rPr>
              <a:t>Y = mx + c</a:t>
            </a:r>
          </a:p>
        </p:txBody>
      </p:sp>
    </p:spTree>
    <p:extLst>
      <p:ext uri="{BB962C8B-B14F-4D97-AF65-F5344CB8AC3E}">
        <p14:creationId xmlns:p14="http://schemas.microsoft.com/office/powerpoint/2010/main" val="350779448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577FF9-A53B-4E1A-9424-FE810C63EC7E}"/>
              </a:ext>
            </a:extLst>
          </p:cNvPr>
          <p:cNvSpPr>
            <a:spLocks noGrp="1"/>
          </p:cNvSpPr>
          <p:nvPr>
            <p:ph type="title"/>
          </p:nvPr>
        </p:nvSpPr>
        <p:spPr/>
        <p:txBody>
          <a:bodyPr/>
          <a:lstStyle/>
          <a:p>
            <a:r>
              <a:rPr lang="en-GB" dirty="0"/>
              <a:t>Quiz</a:t>
            </a:r>
          </a:p>
        </p:txBody>
      </p:sp>
      <p:sp>
        <p:nvSpPr>
          <p:cNvPr id="3" name="Content Placeholder 2">
            <a:extLst>
              <a:ext uri="{FF2B5EF4-FFF2-40B4-BE49-F238E27FC236}">
                <a16:creationId xmlns:a16="http://schemas.microsoft.com/office/drawing/2014/main" id="{09F85E6C-F125-44CC-9DC1-2AEC1E55852D}"/>
              </a:ext>
            </a:extLst>
          </p:cNvPr>
          <p:cNvSpPr>
            <a:spLocks noGrp="1"/>
          </p:cNvSpPr>
          <p:nvPr>
            <p:ph idx="1"/>
          </p:nvPr>
        </p:nvSpPr>
        <p:spPr>
          <a:xfrm>
            <a:off x="1097279" y="1845734"/>
            <a:ext cx="5503545" cy="4421716"/>
          </a:xfrm>
        </p:spPr>
        <p:txBody>
          <a:bodyPr>
            <a:normAutofit lnSpcReduction="10000"/>
          </a:bodyPr>
          <a:lstStyle/>
          <a:p>
            <a:r>
              <a:rPr lang="en-GB" dirty="0"/>
              <a:t>Lisa did some friction tests on 5 new oil additives that were designed to lower friction. </a:t>
            </a:r>
          </a:p>
          <a:p>
            <a:r>
              <a:rPr lang="en-GB" dirty="0"/>
              <a:t>She statistically analysed the result and none of them significantly reduced the average friction compared to the base oil. </a:t>
            </a:r>
          </a:p>
          <a:p>
            <a:r>
              <a:rPr lang="en-GB" dirty="0"/>
              <a:t>As well as friction she measured wear, temperature, oil particulate content and post test fatigue strength. </a:t>
            </a:r>
          </a:p>
          <a:p>
            <a:r>
              <a:rPr lang="en-GB" dirty="0"/>
              <a:t>Should she statistically look for changes in these?</a:t>
            </a:r>
          </a:p>
          <a:p>
            <a:r>
              <a:rPr lang="en-GB" dirty="0"/>
              <a:t>Bonus: She also notices that one of the products looks like it gave low friction for the last quarter of the tests. </a:t>
            </a:r>
          </a:p>
          <a:p>
            <a:r>
              <a:rPr lang="en-GB" dirty="0"/>
              <a:t>Should she statistically test the results from the last quarter of each test?</a:t>
            </a:r>
          </a:p>
        </p:txBody>
      </p:sp>
      <p:pic>
        <p:nvPicPr>
          <p:cNvPr id="5" name="Picture 4" descr="A close up of a device&#10;&#10;Description automatically generated">
            <a:extLst>
              <a:ext uri="{FF2B5EF4-FFF2-40B4-BE49-F238E27FC236}">
                <a16:creationId xmlns:a16="http://schemas.microsoft.com/office/drawing/2014/main" id="{90EEF6D1-4214-408C-BC14-E0D1F4789B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37070" y="1769534"/>
            <a:ext cx="3745229" cy="4292776"/>
          </a:xfrm>
          <a:prstGeom prst="rect">
            <a:avLst/>
          </a:prstGeom>
        </p:spPr>
      </p:pic>
    </p:spTree>
    <p:extLst>
      <p:ext uri="{BB962C8B-B14F-4D97-AF65-F5344CB8AC3E}">
        <p14:creationId xmlns:p14="http://schemas.microsoft.com/office/powerpoint/2010/main" val="173532500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AE19A-DE7E-4CB5-960B-780A713A6CA2}"/>
              </a:ext>
            </a:extLst>
          </p:cNvPr>
          <p:cNvSpPr>
            <a:spLocks noGrp="1"/>
          </p:cNvSpPr>
          <p:nvPr>
            <p:ph type="title"/>
          </p:nvPr>
        </p:nvSpPr>
        <p:spPr/>
        <p:txBody>
          <a:bodyPr/>
          <a:lstStyle/>
          <a:p>
            <a:r>
              <a:rPr lang="en-GB" dirty="0"/>
              <a:t>Multiple comparisons</a:t>
            </a:r>
          </a:p>
        </p:txBody>
      </p:sp>
      <p:sp>
        <p:nvSpPr>
          <p:cNvPr id="3" name="Content Placeholder 2">
            <a:extLst>
              <a:ext uri="{FF2B5EF4-FFF2-40B4-BE49-F238E27FC236}">
                <a16:creationId xmlns:a16="http://schemas.microsoft.com/office/drawing/2014/main" id="{B3AA996C-CBBF-4266-9C78-C2FCC98BB178}"/>
              </a:ext>
            </a:extLst>
          </p:cNvPr>
          <p:cNvSpPr>
            <a:spLocks noGrp="1"/>
          </p:cNvSpPr>
          <p:nvPr>
            <p:ph idx="1"/>
          </p:nvPr>
        </p:nvSpPr>
        <p:spPr>
          <a:xfrm>
            <a:off x="1097280" y="1845734"/>
            <a:ext cx="6370320" cy="4023360"/>
          </a:xfrm>
        </p:spPr>
        <p:txBody>
          <a:bodyPr/>
          <a:lstStyle/>
          <a:p>
            <a:r>
              <a:rPr lang="en-GB" dirty="0"/>
              <a:t>Every comparison you make increases your false positive rate</a:t>
            </a:r>
          </a:p>
          <a:p>
            <a:r>
              <a:rPr lang="en-GB" dirty="0"/>
              <a:t>There are many methods for dealing with this, these are included in statistics packages</a:t>
            </a:r>
          </a:p>
          <a:p>
            <a:r>
              <a:rPr lang="en-GB" dirty="0"/>
              <a:t>You should be aware of situations where you may be making a lot of comparisons informally. Or where many possible results could come out and seem important</a:t>
            </a:r>
          </a:p>
          <a:p>
            <a:r>
              <a:rPr lang="en-GB" dirty="0"/>
              <a:t>Processing time series data is particularly bad for this</a:t>
            </a:r>
          </a:p>
          <a:p>
            <a:r>
              <a:rPr lang="en-GB" dirty="0"/>
              <a:t>One solution is to define your processing in advance and stick to it, don’t let the data guide your analysis</a:t>
            </a:r>
          </a:p>
        </p:txBody>
      </p:sp>
      <p:sp>
        <p:nvSpPr>
          <p:cNvPr id="4" name="Rectangle 3">
            <a:extLst>
              <a:ext uri="{FF2B5EF4-FFF2-40B4-BE49-F238E27FC236}">
                <a16:creationId xmlns:a16="http://schemas.microsoft.com/office/drawing/2014/main" id="{91485088-1140-4982-B68D-4DF5E491AC78}"/>
              </a:ext>
            </a:extLst>
          </p:cNvPr>
          <p:cNvSpPr/>
          <p:nvPr/>
        </p:nvSpPr>
        <p:spPr>
          <a:xfrm>
            <a:off x="54293" y="6334780"/>
            <a:ext cx="12144374" cy="523220"/>
          </a:xfrm>
          <a:prstGeom prst="rect">
            <a:avLst/>
          </a:prstGeom>
        </p:spPr>
        <p:txBody>
          <a:bodyPr wrap="square">
            <a:spAutoFit/>
          </a:bodyPr>
          <a:lstStyle/>
          <a:p>
            <a:r>
              <a:rPr lang="en-GB" sz="1400" dirty="0"/>
              <a:t>Gelman, A., &amp; </a:t>
            </a:r>
            <a:r>
              <a:rPr lang="en-GB" sz="1400" dirty="0" err="1"/>
              <a:t>Loken</a:t>
            </a:r>
            <a:r>
              <a:rPr lang="en-GB" sz="1400" dirty="0"/>
              <a:t>, E. (2014). The garden of forking paths: Why multiple comparisons can be a problem, even when there is no “fishing expedition” or “p-hacking” and the research hypothesis was posited ahead of time. Psychological Bulletin, 140(5), 1272–1280. https://doi.org/dx.doi.org/10.1037/a0037714</a:t>
            </a:r>
          </a:p>
        </p:txBody>
      </p:sp>
      <p:pic>
        <p:nvPicPr>
          <p:cNvPr id="6" name="Picture 5" descr="A close up of a map&#10;&#10;Description automatically generated">
            <a:extLst>
              <a:ext uri="{FF2B5EF4-FFF2-40B4-BE49-F238E27FC236}">
                <a16:creationId xmlns:a16="http://schemas.microsoft.com/office/drawing/2014/main" id="{6CFA61C9-F2C4-4454-B368-F5AC1CE986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67600" y="2185880"/>
            <a:ext cx="5014601" cy="3343067"/>
          </a:xfrm>
          <a:prstGeom prst="rect">
            <a:avLst/>
          </a:prstGeom>
        </p:spPr>
      </p:pic>
    </p:spTree>
    <p:extLst>
      <p:ext uri="{BB962C8B-B14F-4D97-AF65-F5344CB8AC3E}">
        <p14:creationId xmlns:p14="http://schemas.microsoft.com/office/powerpoint/2010/main" val="912547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7B709-50C4-4B7C-A3B3-4BDCF5378061}"/>
              </a:ext>
            </a:extLst>
          </p:cNvPr>
          <p:cNvSpPr>
            <a:spLocks noGrp="1"/>
          </p:cNvSpPr>
          <p:nvPr>
            <p:ph type="title"/>
          </p:nvPr>
        </p:nvSpPr>
        <p:spPr/>
        <p:txBody>
          <a:bodyPr/>
          <a:lstStyle/>
          <a:p>
            <a:r>
              <a:rPr lang="en-GB" dirty="0"/>
              <a:t>Another Quick Quiz</a:t>
            </a:r>
          </a:p>
        </p:txBody>
      </p:sp>
      <p:cxnSp>
        <p:nvCxnSpPr>
          <p:cNvPr id="6" name="Straight Connector 5">
            <a:extLst>
              <a:ext uri="{FF2B5EF4-FFF2-40B4-BE49-F238E27FC236}">
                <a16:creationId xmlns:a16="http://schemas.microsoft.com/office/drawing/2014/main" id="{F5A709A3-1F18-4366-9D80-DA0343BC09A8}"/>
              </a:ext>
            </a:extLst>
          </p:cNvPr>
          <p:cNvCxnSpPr>
            <a:cxnSpLocks/>
          </p:cNvCxnSpPr>
          <p:nvPr/>
        </p:nvCxnSpPr>
        <p:spPr>
          <a:xfrm>
            <a:off x="7006462" y="2090642"/>
            <a:ext cx="0" cy="3480519"/>
          </a:xfrm>
          <a:prstGeom prst="line">
            <a:avLst/>
          </a:prstGeom>
        </p:spPr>
        <p:style>
          <a:lnRef idx="1">
            <a:schemeClr val="dk1"/>
          </a:lnRef>
          <a:fillRef idx="0">
            <a:schemeClr val="dk1"/>
          </a:fillRef>
          <a:effectRef idx="0">
            <a:schemeClr val="dk1"/>
          </a:effectRef>
          <a:fontRef idx="minor">
            <a:schemeClr val="tx1"/>
          </a:fontRef>
        </p:style>
      </p:cxnSp>
      <p:cxnSp>
        <p:nvCxnSpPr>
          <p:cNvPr id="7" name="Straight Connector 6">
            <a:extLst>
              <a:ext uri="{FF2B5EF4-FFF2-40B4-BE49-F238E27FC236}">
                <a16:creationId xmlns:a16="http://schemas.microsoft.com/office/drawing/2014/main" id="{0CD0C1F3-6ECB-4CA1-943E-5E79FD869DF2}"/>
              </a:ext>
            </a:extLst>
          </p:cNvPr>
          <p:cNvCxnSpPr>
            <a:cxnSpLocks/>
          </p:cNvCxnSpPr>
          <p:nvPr/>
        </p:nvCxnSpPr>
        <p:spPr>
          <a:xfrm flipH="1">
            <a:off x="6863237" y="5128385"/>
            <a:ext cx="4281930" cy="0"/>
          </a:xfrm>
          <a:prstGeom prst="line">
            <a:avLst/>
          </a:prstGeom>
        </p:spPr>
        <p:style>
          <a:lnRef idx="1">
            <a:schemeClr val="dk1"/>
          </a:lnRef>
          <a:fillRef idx="0">
            <a:schemeClr val="dk1"/>
          </a:fillRef>
          <a:effectRef idx="0">
            <a:schemeClr val="dk1"/>
          </a:effectRef>
          <a:fontRef idx="minor">
            <a:schemeClr val="tx1"/>
          </a:fontRef>
        </p:style>
      </p:cxnSp>
      <p:sp>
        <p:nvSpPr>
          <p:cNvPr id="12" name="Oval 11">
            <a:extLst>
              <a:ext uri="{FF2B5EF4-FFF2-40B4-BE49-F238E27FC236}">
                <a16:creationId xmlns:a16="http://schemas.microsoft.com/office/drawing/2014/main" id="{D1646ED1-8479-4B36-9495-70B409F4F96C}"/>
              </a:ext>
            </a:extLst>
          </p:cNvPr>
          <p:cNvSpPr/>
          <p:nvPr/>
        </p:nvSpPr>
        <p:spPr>
          <a:xfrm>
            <a:off x="7588268" y="3036953"/>
            <a:ext cx="309028" cy="29957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5" name="Straight Connector 14">
            <a:extLst>
              <a:ext uri="{FF2B5EF4-FFF2-40B4-BE49-F238E27FC236}">
                <a16:creationId xmlns:a16="http://schemas.microsoft.com/office/drawing/2014/main" id="{90FC067D-796A-4A8B-B088-8633D96EE7E1}"/>
              </a:ext>
            </a:extLst>
          </p:cNvPr>
          <p:cNvCxnSpPr>
            <a:cxnSpLocks/>
          </p:cNvCxnSpPr>
          <p:nvPr/>
        </p:nvCxnSpPr>
        <p:spPr>
          <a:xfrm flipH="1">
            <a:off x="7499359" y="3374953"/>
            <a:ext cx="2796337" cy="11918"/>
          </a:xfrm>
          <a:prstGeom prst="line">
            <a:avLst/>
          </a:prstGeom>
          <a:ln>
            <a:solidFill>
              <a:srgbClr val="FBB862"/>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13C69DCD-6EF8-40AA-A52C-A9FBD18BA736}"/>
              </a:ext>
            </a:extLst>
          </p:cNvPr>
          <p:cNvSpPr txBox="1"/>
          <p:nvPr/>
        </p:nvSpPr>
        <p:spPr>
          <a:xfrm>
            <a:off x="7241347" y="5170065"/>
            <a:ext cx="1019777" cy="369332"/>
          </a:xfrm>
          <a:prstGeom prst="rect">
            <a:avLst/>
          </a:prstGeom>
          <a:noFill/>
        </p:spPr>
        <p:txBody>
          <a:bodyPr wrap="square" rtlCol="0">
            <a:spAutoFit/>
          </a:bodyPr>
          <a:lstStyle/>
          <a:p>
            <a:r>
              <a:rPr lang="en-GB" dirty="0"/>
              <a:t>Is coated</a:t>
            </a:r>
          </a:p>
        </p:txBody>
      </p:sp>
      <p:sp>
        <p:nvSpPr>
          <p:cNvPr id="20" name="TextBox 19">
            <a:extLst>
              <a:ext uri="{FF2B5EF4-FFF2-40B4-BE49-F238E27FC236}">
                <a16:creationId xmlns:a16="http://schemas.microsoft.com/office/drawing/2014/main" id="{4F8D9EA9-FA47-4178-886F-40494464D8B8}"/>
              </a:ext>
            </a:extLst>
          </p:cNvPr>
          <p:cNvSpPr txBox="1"/>
          <p:nvPr/>
        </p:nvSpPr>
        <p:spPr>
          <a:xfrm rot="16200000">
            <a:off x="6469258" y="3490104"/>
            <a:ext cx="869195" cy="369332"/>
          </a:xfrm>
          <a:prstGeom prst="rect">
            <a:avLst/>
          </a:prstGeom>
          <a:noFill/>
        </p:spPr>
        <p:txBody>
          <a:bodyPr wrap="square" rtlCol="0">
            <a:spAutoFit/>
          </a:bodyPr>
          <a:lstStyle/>
          <a:p>
            <a:r>
              <a:rPr lang="en-GB" dirty="0"/>
              <a:t>Wear</a:t>
            </a:r>
          </a:p>
        </p:txBody>
      </p:sp>
      <p:sp>
        <p:nvSpPr>
          <p:cNvPr id="21" name="TextBox 20">
            <a:extLst>
              <a:ext uri="{FF2B5EF4-FFF2-40B4-BE49-F238E27FC236}">
                <a16:creationId xmlns:a16="http://schemas.microsoft.com/office/drawing/2014/main" id="{26B09D23-3FD5-4032-9CC0-4D950AC4C33D}"/>
              </a:ext>
            </a:extLst>
          </p:cNvPr>
          <p:cNvSpPr txBox="1"/>
          <p:nvPr/>
        </p:nvSpPr>
        <p:spPr>
          <a:xfrm>
            <a:off x="9433222" y="5203691"/>
            <a:ext cx="1529501" cy="369332"/>
          </a:xfrm>
          <a:prstGeom prst="rect">
            <a:avLst/>
          </a:prstGeom>
          <a:noFill/>
        </p:spPr>
        <p:txBody>
          <a:bodyPr wrap="square" rtlCol="0">
            <a:spAutoFit/>
          </a:bodyPr>
          <a:lstStyle/>
          <a:p>
            <a:r>
              <a:rPr lang="en-GB" dirty="0"/>
              <a:t>Isn’t coated</a:t>
            </a:r>
          </a:p>
        </p:txBody>
      </p:sp>
      <p:sp>
        <p:nvSpPr>
          <p:cNvPr id="9" name="TextBox 8">
            <a:extLst>
              <a:ext uri="{FF2B5EF4-FFF2-40B4-BE49-F238E27FC236}">
                <a16:creationId xmlns:a16="http://schemas.microsoft.com/office/drawing/2014/main" id="{0DBC18B0-5F93-40D8-A750-395761697EF0}"/>
              </a:ext>
            </a:extLst>
          </p:cNvPr>
          <p:cNvSpPr txBox="1"/>
          <p:nvPr/>
        </p:nvSpPr>
        <p:spPr>
          <a:xfrm>
            <a:off x="10197972" y="3921416"/>
            <a:ext cx="1204394" cy="369332"/>
          </a:xfrm>
          <a:prstGeom prst="rect">
            <a:avLst/>
          </a:prstGeom>
          <a:noFill/>
        </p:spPr>
        <p:txBody>
          <a:bodyPr wrap="square" rtlCol="0">
            <a:spAutoFit/>
          </a:bodyPr>
          <a:lstStyle/>
          <a:p>
            <a:r>
              <a:rPr lang="en-GB" dirty="0"/>
              <a:t>P=0.051</a:t>
            </a:r>
          </a:p>
        </p:txBody>
      </p:sp>
      <p:sp>
        <p:nvSpPr>
          <p:cNvPr id="26" name="Oval 25">
            <a:extLst>
              <a:ext uri="{FF2B5EF4-FFF2-40B4-BE49-F238E27FC236}">
                <a16:creationId xmlns:a16="http://schemas.microsoft.com/office/drawing/2014/main" id="{414F8CC6-2A95-42A3-B8F0-F677ABD683C4}"/>
              </a:ext>
            </a:extLst>
          </p:cNvPr>
          <p:cNvSpPr/>
          <p:nvPr/>
        </p:nvSpPr>
        <p:spPr>
          <a:xfrm>
            <a:off x="7584260" y="3235873"/>
            <a:ext cx="309028" cy="29957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Oval 26">
            <a:extLst>
              <a:ext uri="{FF2B5EF4-FFF2-40B4-BE49-F238E27FC236}">
                <a16:creationId xmlns:a16="http://schemas.microsoft.com/office/drawing/2014/main" id="{31691B5E-4275-416D-906F-3FB06FB2FAC1}"/>
              </a:ext>
            </a:extLst>
          </p:cNvPr>
          <p:cNvSpPr/>
          <p:nvPr/>
        </p:nvSpPr>
        <p:spPr>
          <a:xfrm>
            <a:off x="7588268" y="3416548"/>
            <a:ext cx="309028" cy="29957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Oval 27">
            <a:extLst>
              <a:ext uri="{FF2B5EF4-FFF2-40B4-BE49-F238E27FC236}">
                <a16:creationId xmlns:a16="http://schemas.microsoft.com/office/drawing/2014/main" id="{820BDED7-F0A8-4B7F-B2A6-D203E3D36DD9}"/>
              </a:ext>
            </a:extLst>
          </p:cNvPr>
          <p:cNvSpPr/>
          <p:nvPr/>
        </p:nvSpPr>
        <p:spPr>
          <a:xfrm>
            <a:off x="9776334" y="3743281"/>
            <a:ext cx="309028" cy="29957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Oval 28">
            <a:extLst>
              <a:ext uri="{FF2B5EF4-FFF2-40B4-BE49-F238E27FC236}">
                <a16:creationId xmlns:a16="http://schemas.microsoft.com/office/drawing/2014/main" id="{012F72E5-07D0-4B85-86B9-0127169289B9}"/>
              </a:ext>
            </a:extLst>
          </p:cNvPr>
          <p:cNvSpPr/>
          <p:nvPr/>
        </p:nvSpPr>
        <p:spPr>
          <a:xfrm>
            <a:off x="9780739" y="3329627"/>
            <a:ext cx="309028" cy="29957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Oval 29">
            <a:extLst>
              <a:ext uri="{FF2B5EF4-FFF2-40B4-BE49-F238E27FC236}">
                <a16:creationId xmlns:a16="http://schemas.microsoft.com/office/drawing/2014/main" id="{B5831FE4-1A89-40F8-8B4C-0C84C279DA8D}"/>
              </a:ext>
            </a:extLst>
          </p:cNvPr>
          <p:cNvSpPr/>
          <p:nvPr/>
        </p:nvSpPr>
        <p:spPr>
          <a:xfrm>
            <a:off x="9775222" y="3611347"/>
            <a:ext cx="309028" cy="29957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Content Placeholder 2">
            <a:extLst>
              <a:ext uri="{FF2B5EF4-FFF2-40B4-BE49-F238E27FC236}">
                <a16:creationId xmlns:a16="http://schemas.microsoft.com/office/drawing/2014/main" id="{1F7861B3-0BE9-468E-A788-9E58FBF66FE4}"/>
              </a:ext>
            </a:extLst>
          </p:cNvPr>
          <p:cNvSpPr>
            <a:spLocks noGrp="1"/>
          </p:cNvSpPr>
          <p:nvPr>
            <p:ph idx="1"/>
          </p:nvPr>
        </p:nvSpPr>
        <p:spPr>
          <a:xfrm>
            <a:off x="838200" y="2132501"/>
            <a:ext cx="5046785" cy="4044461"/>
          </a:xfrm>
        </p:spPr>
        <p:txBody>
          <a:bodyPr>
            <a:normAutofit/>
          </a:bodyPr>
          <a:lstStyle/>
          <a:p>
            <a:r>
              <a:rPr lang="en-GB" dirty="0"/>
              <a:t>You have run three wear tests of a new coating and three control tests of the current coating. The new coating is cheap so any real improvement is worth while.</a:t>
            </a:r>
          </a:p>
          <a:p>
            <a:r>
              <a:rPr lang="en-GB" dirty="0"/>
              <a:t>You statistically test the outcome of your wear tests with an appropriate test </a:t>
            </a:r>
          </a:p>
          <a:p>
            <a:r>
              <a:rPr lang="en-GB" dirty="0"/>
              <a:t>The p-value is 0.051 – not significant, but very close</a:t>
            </a:r>
          </a:p>
          <a:p>
            <a:r>
              <a:rPr lang="en-GB" dirty="0"/>
              <a:t>Can you add another wear test and re-do the statistics?</a:t>
            </a:r>
          </a:p>
        </p:txBody>
      </p:sp>
    </p:spTree>
    <p:extLst>
      <p:ext uri="{BB962C8B-B14F-4D97-AF65-F5344CB8AC3E}">
        <p14:creationId xmlns:p14="http://schemas.microsoft.com/office/powerpoint/2010/main" val="423828613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F3B049-0046-434E-8156-8C1C76F1EEC5}"/>
              </a:ext>
            </a:extLst>
          </p:cNvPr>
          <p:cNvSpPr>
            <a:spLocks noGrp="1"/>
          </p:cNvSpPr>
          <p:nvPr>
            <p:ph type="title"/>
          </p:nvPr>
        </p:nvSpPr>
        <p:spPr>
          <a:xfrm>
            <a:off x="1066800" y="350942"/>
            <a:ext cx="10058400" cy="1450757"/>
          </a:xfrm>
        </p:spPr>
        <p:txBody>
          <a:bodyPr/>
          <a:lstStyle/>
          <a:p>
            <a:r>
              <a:rPr lang="en-GB" dirty="0"/>
              <a:t>Repeats and hypothesis testing</a:t>
            </a:r>
          </a:p>
        </p:txBody>
      </p:sp>
      <p:pic>
        <p:nvPicPr>
          <p:cNvPr id="5" name="Content Placeholder 4" descr="A screenshot of a cell phone&#10;&#10;Description automatically generated">
            <a:extLst>
              <a:ext uri="{FF2B5EF4-FFF2-40B4-BE49-F238E27FC236}">
                <a16:creationId xmlns:a16="http://schemas.microsoft.com/office/drawing/2014/main" id="{FA20E797-020A-4753-A07A-3A4BF0295B44}"/>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600814" y="1990722"/>
            <a:ext cx="5486411" cy="3657607"/>
          </a:xfrm>
        </p:spPr>
      </p:pic>
      <p:sp>
        <p:nvSpPr>
          <p:cNvPr id="4" name="Content Placeholder 2">
            <a:extLst>
              <a:ext uri="{FF2B5EF4-FFF2-40B4-BE49-F238E27FC236}">
                <a16:creationId xmlns:a16="http://schemas.microsoft.com/office/drawing/2014/main" id="{6F7F9D94-9B0D-4DDD-815A-67152A14E283}"/>
              </a:ext>
            </a:extLst>
          </p:cNvPr>
          <p:cNvSpPr txBox="1">
            <a:spLocks/>
          </p:cNvSpPr>
          <p:nvPr/>
        </p:nvSpPr>
        <p:spPr>
          <a:xfrm>
            <a:off x="838200" y="2132501"/>
            <a:ext cx="5046785" cy="4044461"/>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GB" dirty="0"/>
              <a:t>Adding repeats and re-testing the result increases the false positive rate</a:t>
            </a:r>
          </a:p>
          <a:p>
            <a:r>
              <a:rPr lang="en-GB" dirty="0"/>
              <a:t>Repeats added after the main experiment may differ from the main experiment in important ways</a:t>
            </a:r>
          </a:p>
          <a:p>
            <a:r>
              <a:rPr lang="en-GB" dirty="0"/>
              <a:t>The number of repeats needs to be decided in advance of any testing!</a:t>
            </a:r>
          </a:p>
        </p:txBody>
      </p:sp>
    </p:spTree>
    <p:extLst>
      <p:ext uri="{BB962C8B-B14F-4D97-AF65-F5344CB8AC3E}">
        <p14:creationId xmlns:p14="http://schemas.microsoft.com/office/powerpoint/2010/main" val="330151522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5CE8FA-1E17-40A4-8FB7-21900DC0C1DC}"/>
              </a:ext>
            </a:extLst>
          </p:cNvPr>
          <p:cNvSpPr>
            <a:spLocks noGrp="1"/>
          </p:cNvSpPr>
          <p:nvPr>
            <p:ph type="title"/>
          </p:nvPr>
        </p:nvSpPr>
        <p:spPr/>
        <p:txBody>
          <a:bodyPr/>
          <a:lstStyle/>
          <a:p>
            <a:r>
              <a:rPr lang="en-GB" dirty="0"/>
              <a:t>How many repeats do I need?</a:t>
            </a:r>
          </a:p>
        </p:txBody>
      </p:sp>
      <p:sp>
        <p:nvSpPr>
          <p:cNvPr id="3" name="Content Placeholder 2">
            <a:extLst>
              <a:ext uri="{FF2B5EF4-FFF2-40B4-BE49-F238E27FC236}">
                <a16:creationId xmlns:a16="http://schemas.microsoft.com/office/drawing/2014/main" id="{C7309BE2-9F7E-4FD8-978F-2D7796FB7422}"/>
              </a:ext>
            </a:extLst>
          </p:cNvPr>
          <p:cNvSpPr>
            <a:spLocks noGrp="1"/>
          </p:cNvSpPr>
          <p:nvPr>
            <p:ph idx="1"/>
          </p:nvPr>
        </p:nvSpPr>
        <p:spPr>
          <a:xfrm>
            <a:off x="1097280" y="1845734"/>
            <a:ext cx="6646545" cy="4023360"/>
          </a:xfrm>
        </p:spPr>
        <p:txBody>
          <a:bodyPr/>
          <a:lstStyle/>
          <a:p>
            <a:r>
              <a:rPr lang="en-GB" dirty="0"/>
              <a:t>The statistical power of an experiment is how likely it is to find an effect if the effect is present </a:t>
            </a:r>
          </a:p>
          <a:p>
            <a:r>
              <a:rPr lang="en-GB" dirty="0"/>
              <a:t>For any statistical test there is a function that relates this to:</a:t>
            </a:r>
          </a:p>
          <a:p>
            <a:pPr lvl="1"/>
            <a:r>
              <a:rPr lang="en-GB" dirty="0"/>
              <a:t>The threshold p-value that will be used</a:t>
            </a:r>
          </a:p>
          <a:p>
            <a:pPr lvl="1"/>
            <a:r>
              <a:rPr lang="en-GB" dirty="0"/>
              <a:t>The size of difference you are interested in</a:t>
            </a:r>
          </a:p>
          <a:p>
            <a:pPr lvl="1"/>
            <a:r>
              <a:rPr lang="en-GB" dirty="0"/>
              <a:t>The variation in the population</a:t>
            </a:r>
          </a:p>
          <a:p>
            <a:pPr lvl="1"/>
            <a:r>
              <a:rPr lang="en-GB" dirty="0"/>
              <a:t>The number of repeat tests</a:t>
            </a:r>
          </a:p>
          <a:p>
            <a:r>
              <a:rPr lang="en-GB" dirty="0"/>
              <a:t>We can use this function to decide how many repeats to do!</a:t>
            </a:r>
          </a:p>
        </p:txBody>
      </p:sp>
      <p:pic>
        <p:nvPicPr>
          <p:cNvPr id="5" name="Picture 4" descr="A screenshot of a cell phone&#10;&#10;Description automatically generated">
            <a:extLst>
              <a:ext uri="{FF2B5EF4-FFF2-40B4-BE49-F238E27FC236}">
                <a16:creationId xmlns:a16="http://schemas.microsoft.com/office/drawing/2014/main" id="{A9C6B6B1-EAFE-4C1D-BCE1-74601872839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75879" y="2180646"/>
            <a:ext cx="5030304" cy="3353536"/>
          </a:xfrm>
          <a:prstGeom prst="rect">
            <a:avLst/>
          </a:prstGeom>
        </p:spPr>
      </p:pic>
      <p:sp>
        <p:nvSpPr>
          <p:cNvPr id="6" name="TextBox 5">
            <a:extLst>
              <a:ext uri="{FF2B5EF4-FFF2-40B4-BE49-F238E27FC236}">
                <a16:creationId xmlns:a16="http://schemas.microsoft.com/office/drawing/2014/main" id="{2E2D6024-E8EC-44F4-B4B7-50E21919AE23}"/>
              </a:ext>
            </a:extLst>
          </p:cNvPr>
          <p:cNvSpPr txBox="1"/>
          <p:nvPr/>
        </p:nvSpPr>
        <p:spPr>
          <a:xfrm>
            <a:off x="8389305" y="5684428"/>
            <a:ext cx="3003451" cy="369332"/>
          </a:xfrm>
          <a:prstGeom prst="rect">
            <a:avLst/>
          </a:prstGeom>
          <a:noFill/>
        </p:spPr>
        <p:txBody>
          <a:bodyPr wrap="none" rtlCol="0">
            <a:spAutoFit/>
          </a:bodyPr>
          <a:lstStyle/>
          <a:p>
            <a:r>
              <a:rPr lang="en-GB" dirty="0"/>
              <a:t>T-test power for effect size = 2</a:t>
            </a:r>
          </a:p>
        </p:txBody>
      </p:sp>
    </p:spTree>
    <p:extLst>
      <p:ext uri="{BB962C8B-B14F-4D97-AF65-F5344CB8AC3E}">
        <p14:creationId xmlns:p14="http://schemas.microsoft.com/office/powerpoint/2010/main" val="10020587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503106-89B8-486B-A9E5-B5D0BBB821D7}"/>
              </a:ext>
            </a:extLst>
          </p:cNvPr>
          <p:cNvSpPr>
            <a:spLocks noGrp="1"/>
          </p:cNvSpPr>
          <p:nvPr>
            <p:ph type="title"/>
          </p:nvPr>
        </p:nvSpPr>
        <p:spPr/>
        <p:txBody>
          <a:bodyPr/>
          <a:lstStyle/>
          <a:p>
            <a:r>
              <a:rPr lang="en-GB" dirty="0"/>
              <a:t>Consequences</a:t>
            </a:r>
          </a:p>
        </p:txBody>
      </p:sp>
      <p:sp>
        <p:nvSpPr>
          <p:cNvPr id="3" name="Content Placeholder 2">
            <a:extLst>
              <a:ext uri="{FF2B5EF4-FFF2-40B4-BE49-F238E27FC236}">
                <a16:creationId xmlns:a16="http://schemas.microsoft.com/office/drawing/2014/main" id="{EF354634-D177-47C8-AD0E-396E10B6374E}"/>
              </a:ext>
            </a:extLst>
          </p:cNvPr>
          <p:cNvSpPr>
            <a:spLocks noGrp="1"/>
          </p:cNvSpPr>
          <p:nvPr>
            <p:ph idx="1"/>
          </p:nvPr>
        </p:nvSpPr>
        <p:spPr>
          <a:xfrm>
            <a:off x="1097281" y="1845734"/>
            <a:ext cx="4998720" cy="4023360"/>
          </a:xfrm>
        </p:spPr>
        <p:txBody>
          <a:bodyPr>
            <a:normAutofit/>
          </a:bodyPr>
          <a:lstStyle/>
          <a:p>
            <a:r>
              <a:rPr lang="en-US" sz="2800" dirty="0"/>
              <a:t>ASTM G133 - 05 reciprocating ball on flat wear testing</a:t>
            </a:r>
          </a:p>
          <a:p>
            <a:pPr lvl="1"/>
            <a:r>
              <a:rPr lang="en-US" sz="2400" dirty="0"/>
              <a:t>In laboratory coefficient of variation of 23%</a:t>
            </a:r>
          </a:p>
          <a:p>
            <a:pPr lvl="1"/>
            <a:r>
              <a:rPr lang="en-US" sz="2400" dirty="0"/>
              <a:t>(standard deviation / mean)</a:t>
            </a:r>
            <a:endParaRPr lang="en-US" sz="2800" dirty="0"/>
          </a:p>
          <a:p>
            <a:r>
              <a:rPr lang="en-US" sz="2800" dirty="0"/>
              <a:t>Our median study</a:t>
            </a:r>
          </a:p>
          <a:p>
            <a:pPr lvl="1"/>
            <a:r>
              <a:rPr lang="en-US" sz="2400" dirty="0"/>
              <a:t>Sample size of 1</a:t>
            </a:r>
          </a:p>
          <a:p>
            <a:pPr lvl="1"/>
            <a:r>
              <a:rPr lang="en-US" sz="2400" dirty="0"/>
              <a:t>Normalized mean difference of 0.54 </a:t>
            </a:r>
          </a:p>
          <a:p>
            <a:endParaRPr lang="en-GB" dirty="0"/>
          </a:p>
        </p:txBody>
      </p:sp>
      <p:pic>
        <p:nvPicPr>
          <p:cNvPr id="4" name="Content Placeholder 6">
            <a:extLst>
              <a:ext uri="{FF2B5EF4-FFF2-40B4-BE49-F238E27FC236}">
                <a16:creationId xmlns:a16="http://schemas.microsoft.com/office/drawing/2014/main" id="{B29A75C0-DC07-452D-AAB5-09B9EC6FAD31}"/>
              </a:ext>
            </a:extLst>
          </p:cNvPr>
          <p:cNvPicPr>
            <a:picLocks noChangeAspect="1"/>
          </p:cNvPicPr>
          <p:nvPr/>
        </p:nvPicPr>
        <p:blipFill>
          <a:blip r:embed="rId2"/>
          <a:stretch>
            <a:fillRect/>
          </a:stretch>
        </p:blipFill>
        <p:spPr>
          <a:xfrm>
            <a:off x="6620811" y="1377166"/>
            <a:ext cx="5142822" cy="4960496"/>
          </a:xfrm>
          <a:prstGeom prst="rect">
            <a:avLst/>
          </a:prstGeom>
        </p:spPr>
      </p:pic>
    </p:spTree>
    <p:extLst>
      <p:ext uri="{BB962C8B-B14F-4D97-AF65-F5344CB8AC3E}">
        <p14:creationId xmlns:p14="http://schemas.microsoft.com/office/powerpoint/2010/main" val="1350418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342D1C-CA89-401C-A6AA-A810A3A7907B}"/>
              </a:ext>
            </a:extLst>
          </p:cNvPr>
          <p:cNvSpPr>
            <a:spLocks noGrp="1"/>
          </p:cNvSpPr>
          <p:nvPr>
            <p:ph type="title"/>
          </p:nvPr>
        </p:nvSpPr>
        <p:spPr/>
        <p:txBody>
          <a:bodyPr/>
          <a:lstStyle/>
          <a:p>
            <a:r>
              <a:rPr lang="en-GB" dirty="0"/>
              <a:t>Designs – Two means </a:t>
            </a:r>
          </a:p>
        </p:txBody>
      </p:sp>
      <p:sp>
        <p:nvSpPr>
          <p:cNvPr id="7" name="Content Placeholder 6">
            <a:extLst>
              <a:ext uri="{FF2B5EF4-FFF2-40B4-BE49-F238E27FC236}">
                <a16:creationId xmlns:a16="http://schemas.microsoft.com/office/drawing/2014/main" id="{5A89267D-0B75-4DE1-8D71-6BA6BD1027D6}"/>
              </a:ext>
            </a:extLst>
          </p:cNvPr>
          <p:cNvSpPr>
            <a:spLocks noGrp="1"/>
          </p:cNvSpPr>
          <p:nvPr>
            <p:ph idx="1"/>
          </p:nvPr>
        </p:nvSpPr>
        <p:spPr/>
        <p:txBody>
          <a:bodyPr/>
          <a:lstStyle/>
          <a:p>
            <a:r>
              <a:rPr lang="en-GB" dirty="0"/>
              <a:t>The simplest design</a:t>
            </a:r>
          </a:p>
          <a:p>
            <a:r>
              <a:rPr lang="en-GB" dirty="0"/>
              <a:t>Introduction to pairing</a:t>
            </a:r>
          </a:p>
          <a:p>
            <a:r>
              <a:rPr lang="en-GB" dirty="0"/>
              <a:t>Example of graph you might get out</a:t>
            </a:r>
          </a:p>
          <a:p>
            <a:r>
              <a:rPr lang="en-GB" dirty="0"/>
              <a:t>What statistics should you use to test the result</a:t>
            </a:r>
          </a:p>
          <a:p>
            <a:endParaRPr lang="en-GB" dirty="0"/>
          </a:p>
        </p:txBody>
      </p:sp>
    </p:spTree>
    <p:extLst>
      <p:ext uri="{BB962C8B-B14F-4D97-AF65-F5344CB8AC3E}">
        <p14:creationId xmlns:p14="http://schemas.microsoft.com/office/powerpoint/2010/main" val="425346447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819470-EF07-4EBB-86E5-71F29932815E}"/>
              </a:ext>
            </a:extLst>
          </p:cNvPr>
          <p:cNvSpPr>
            <a:spLocks noGrp="1"/>
          </p:cNvSpPr>
          <p:nvPr>
            <p:ph type="title"/>
          </p:nvPr>
        </p:nvSpPr>
        <p:spPr/>
        <p:txBody>
          <a:bodyPr/>
          <a:lstStyle/>
          <a:p>
            <a:r>
              <a:rPr lang="en-GB" dirty="0"/>
              <a:t>Designs – Several means</a:t>
            </a:r>
          </a:p>
        </p:txBody>
      </p:sp>
      <p:sp>
        <p:nvSpPr>
          <p:cNvPr id="3" name="Content Placeholder 2">
            <a:extLst>
              <a:ext uri="{FF2B5EF4-FFF2-40B4-BE49-F238E27FC236}">
                <a16:creationId xmlns:a16="http://schemas.microsoft.com/office/drawing/2014/main" id="{A6AAC3D6-0011-4182-BF6D-182BAB777F0F}"/>
              </a:ext>
            </a:extLst>
          </p:cNvPr>
          <p:cNvSpPr>
            <a:spLocks noGrp="1"/>
          </p:cNvSpPr>
          <p:nvPr>
            <p:ph idx="1"/>
          </p:nvPr>
        </p:nvSpPr>
        <p:spPr/>
        <p:txBody>
          <a:bodyPr/>
          <a:lstStyle/>
          <a:p>
            <a:r>
              <a:rPr lang="en-GB" dirty="0"/>
              <a:t>Simple extension to two means</a:t>
            </a:r>
          </a:p>
          <a:p>
            <a:r>
              <a:rPr lang="en-GB" dirty="0"/>
              <a:t>Several different groups </a:t>
            </a:r>
          </a:p>
          <a:p>
            <a:r>
              <a:rPr lang="en-GB" dirty="0"/>
              <a:t>Pairing between groups still ok</a:t>
            </a:r>
          </a:p>
          <a:p>
            <a:r>
              <a:rPr lang="en-GB" dirty="0"/>
              <a:t>Example graphs you might get out</a:t>
            </a:r>
          </a:p>
          <a:p>
            <a:r>
              <a:rPr lang="en-GB" dirty="0"/>
              <a:t>What statistics do you use to test, notes about post testing and robustness to non normality</a:t>
            </a:r>
          </a:p>
        </p:txBody>
      </p:sp>
    </p:spTree>
    <p:extLst>
      <p:ext uri="{BB962C8B-B14F-4D97-AF65-F5344CB8AC3E}">
        <p14:creationId xmlns:p14="http://schemas.microsoft.com/office/powerpoint/2010/main" val="369897145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D3ABB7-E11A-4650-A55A-5CD8EF371A3A}"/>
              </a:ext>
            </a:extLst>
          </p:cNvPr>
          <p:cNvSpPr>
            <a:spLocks noGrp="1"/>
          </p:cNvSpPr>
          <p:nvPr>
            <p:ph type="title"/>
          </p:nvPr>
        </p:nvSpPr>
        <p:spPr/>
        <p:txBody>
          <a:bodyPr/>
          <a:lstStyle/>
          <a:p>
            <a:r>
              <a:rPr lang="en-GB" dirty="0"/>
              <a:t>Designs – Regression</a:t>
            </a:r>
          </a:p>
        </p:txBody>
      </p:sp>
      <p:sp>
        <p:nvSpPr>
          <p:cNvPr id="3" name="Content Placeholder 2">
            <a:extLst>
              <a:ext uri="{FF2B5EF4-FFF2-40B4-BE49-F238E27FC236}">
                <a16:creationId xmlns:a16="http://schemas.microsoft.com/office/drawing/2014/main" id="{B7BAAA3A-ADA1-41D8-A07B-6217D598020C}"/>
              </a:ext>
            </a:extLst>
          </p:cNvPr>
          <p:cNvSpPr>
            <a:spLocks noGrp="1"/>
          </p:cNvSpPr>
          <p:nvPr>
            <p:ph idx="1"/>
          </p:nvPr>
        </p:nvSpPr>
        <p:spPr/>
        <p:txBody>
          <a:bodyPr/>
          <a:lstStyle/>
          <a:p>
            <a:r>
              <a:rPr lang="en-GB" dirty="0"/>
              <a:t>Different sort of design</a:t>
            </a:r>
          </a:p>
          <a:p>
            <a:r>
              <a:rPr lang="en-GB" dirty="0"/>
              <a:t>Example of plots that you might get out</a:t>
            </a:r>
          </a:p>
          <a:p>
            <a:r>
              <a:rPr lang="en-GB" dirty="0"/>
              <a:t>What statistics would you use to test</a:t>
            </a:r>
          </a:p>
          <a:p>
            <a:endParaRPr lang="en-GB" dirty="0"/>
          </a:p>
        </p:txBody>
      </p:sp>
    </p:spTree>
    <p:extLst>
      <p:ext uri="{BB962C8B-B14F-4D97-AF65-F5344CB8AC3E}">
        <p14:creationId xmlns:p14="http://schemas.microsoft.com/office/powerpoint/2010/main" val="369925349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B07DFF-8B8E-4AFB-93CF-B96333208A29}"/>
              </a:ext>
            </a:extLst>
          </p:cNvPr>
          <p:cNvSpPr>
            <a:spLocks noGrp="1"/>
          </p:cNvSpPr>
          <p:nvPr>
            <p:ph type="title"/>
          </p:nvPr>
        </p:nvSpPr>
        <p:spPr/>
        <p:txBody>
          <a:bodyPr/>
          <a:lstStyle/>
          <a:p>
            <a:r>
              <a:rPr lang="en-GB" dirty="0"/>
              <a:t>Experimental designs for modelling</a:t>
            </a:r>
          </a:p>
        </p:txBody>
      </p:sp>
      <p:sp>
        <p:nvSpPr>
          <p:cNvPr id="3" name="Content Placeholder 2">
            <a:extLst>
              <a:ext uri="{FF2B5EF4-FFF2-40B4-BE49-F238E27FC236}">
                <a16:creationId xmlns:a16="http://schemas.microsoft.com/office/drawing/2014/main" id="{1C49CFF4-61EF-4542-B4D9-05BD0A848859}"/>
              </a:ext>
            </a:extLst>
          </p:cNvPr>
          <p:cNvSpPr>
            <a:spLocks noGrp="1"/>
          </p:cNvSpPr>
          <p:nvPr>
            <p:ph idx="1"/>
          </p:nvPr>
        </p:nvSpPr>
        <p:spPr/>
        <p:txBody>
          <a:bodyPr/>
          <a:lstStyle/>
          <a:p>
            <a:r>
              <a:rPr lang="en-GB" dirty="0"/>
              <a:t>Aim: To model the system as accurately as possible</a:t>
            </a:r>
          </a:p>
        </p:txBody>
      </p:sp>
    </p:spTree>
    <p:extLst>
      <p:ext uri="{BB962C8B-B14F-4D97-AF65-F5344CB8AC3E}">
        <p14:creationId xmlns:p14="http://schemas.microsoft.com/office/powerpoint/2010/main" val="380550706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D059D-321D-46D7-9FB7-0F6904F9EB9F}"/>
              </a:ext>
            </a:extLst>
          </p:cNvPr>
          <p:cNvSpPr>
            <a:spLocks noGrp="1"/>
          </p:cNvSpPr>
          <p:nvPr>
            <p:ph type="title"/>
          </p:nvPr>
        </p:nvSpPr>
        <p:spPr/>
        <p:txBody>
          <a:bodyPr/>
          <a:lstStyle/>
          <a:p>
            <a:r>
              <a:rPr lang="en-GB" dirty="0"/>
              <a:t>Factorial designs</a:t>
            </a:r>
          </a:p>
        </p:txBody>
      </p:sp>
      <p:sp>
        <p:nvSpPr>
          <p:cNvPr id="3" name="Content Placeholder 2">
            <a:extLst>
              <a:ext uri="{FF2B5EF4-FFF2-40B4-BE49-F238E27FC236}">
                <a16:creationId xmlns:a16="http://schemas.microsoft.com/office/drawing/2014/main" id="{3B6FA773-5A84-4C02-A75F-3FACE1C8DB3D}"/>
              </a:ext>
            </a:extLst>
          </p:cNvPr>
          <p:cNvSpPr>
            <a:spLocks noGrp="1"/>
          </p:cNvSpPr>
          <p:nvPr>
            <p:ph idx="1"/>
          </p:nvPr>
        </p:nvSpPr>
        <p:spPr/>
        <p:txBody>
          <a:bodyPr/>
          <a:lstStyle/>
          <a:p>
            <a:r>
              <a:rPr lang="en-GB" dirty="0"/>
              <a:t>A 2 level n-factor </a:t>
            </a:r>
          </a:p>
        </p:txBody>
      </p:sp>
    </p:spTree>
    <p:extLst>
      <p:ext uri="{BB962C8B-B14F-4D97-AF65-F5344CB8AC3E}">
        <p14:creationId xmlns:p14="http://schemas.microsoft.com/office/powerpoint/2010/main" val="344800473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1D7A64-4C44-4CDD-A274-0CC0EBC6C21D}"/>
              </a:ext>
            </a:extLst>
          </p:cNvPr>
          <p:cNvSpPr>
            <a:spLocks noGrp="1"/>
          </p:cNvSpPr>
          <p:nvPr>
            <p:ph type="title"/>
          </p:nvPr>
        </p:nvSpPr>
        <p:spPr/>
        <p:txBody>
          <a:bodyPr/>
          <a:lstStyle/>
          <a:p>
            <a:r>
              <a:rPr lang="en-GB" dirty="0"/>
              <a:t>The Latin hypercube</a:t>
            </a:r>
          </a:p>
        </p:txBody>
      </p:sp>
      <p:sp>
        <p:nvSpPr>
          <p:cNvPr id="3" name="Content Placeholder 2">
            <a:extLst>
              <a:ext uri="{FF2B5EF4-FFF2-40B4-BE49-F238E27FC236}">
                <a16:creationId xmlns:a16="http://schemas.microsoft.com/office/drawing/2014/main" id="{011F5681-343D-4DE7-AFD7-D830E9B1ECBF}"/>
              </a:ext>
            </a:extLst>
          </p:cNvPr>
          <p:cNvSpPr>
            <a:spLocks noGrp="1"/>
          </p:cNvSpPr>
          <p:nvPr>
            <p:ph idx="1"/>
          </p:nvPr>
        </p:nvSpPr>
        <p:spPr/>
        <p:txBody>
          <a:bodyPr/>
          <a:lstStyle/>
          <a:p>
            <a:endParaRPr lang="en-GB" dirty="0"/>
          </a:p>
        </p:txBody>
      </p:sp>
    </p:spTree>
    <p:extLst>
      <p:ext uri="{BB962C8B-B14F-4D97-AF65-F5344CB8AC3E}">
        <p14:creationId xmlns:p14="http://schemas.microsoft.com/office/powerpoint/2010/main" val="352513537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08276B-44D2-4B8C-9CD3-7BCD5A524159}"/>
              </a:ext>
            </a:extLst>
          </p:cNvPr>
          <p:cNvSpPr>
            <a:spLocks noGrp="1"/>
          </p:cNvSpPr>
          <p:nvPr>
            <p:ph type="title"/>
          </p:nvPr>
        </p:nvSpPr>
        <p:spPr/>
        <p:txBody>
          <a:bodyPr/>
          <a:lstStyle/>
          <a:p>
            <a:r>
              <a:rPr lang="en-GB" dirty="0"/>
              <a:t>Exercise – Swap to </a:t>
            </a:r>
            <a:r>
              <a:rPr lang="en-GB" dirty="0" err="1"/>
              <a:t>Jupyter</a:t>
            </a:r>
            <a:r>
              <a:rPr lang="en-GB" dirty="0"/>
              <a:t> </a:t>
            </a:r>
          </a:p>
        </p:txBody>
      </p:sp>
      <p:sp>
        <p:nvSpPr>
          <p:cNvPr id="3" name="Content Placeholder 2">
            <a:extLst>
              <a:ext uri="{FF2B5EF4-FFF2-40B4-BE49-F238E27FC236}">
                <a16:creationId xmlns:a16="http://schemas.microsoft.com/office/drawing/2014/main" id="{EFE78E5A-69A2-45A4-8C07-6436337BEB7A}"/>
              </a:ext>
            </a:extLst>
          </p:cNvPr>
          <p:cNvSpPr>
            <a:spLocks noGrp="1"/>
          </p:cNvSpPr>
          <p:nvPr>
            <p:ph idx="1"/>
          </p:nvPr>
        </p:nvSpPr>
        <p:spPr/>
        <p:txBody>
          <a:bodyPr/>
          <a:lstStyle/>
          <a:p>
            <a:endParaRPr lang="en-GB" dirty="0"/>
          </a:p>
        </p:txBody>
      </p:sp>
    </p:spTree>
    <p:extLst>
      <p:ext uri="{BB962C8B-B14F-4D97-AF65-F5344CB8AC3E}">
        <p14:creationId xmlns:p14="http://schemas.microsoft.com/office/powerpoint/2010/main" val="134337636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C376FF-44B9-4CA4-BD13-D99CF5FDFFB8}"/>
              </a:ext>
            </a:extLst>
          </p:cNvPr>
          <p:cNvSpPr>
            <a:spLocks noGrp="1"/>
          </p:cNvSpPr>
          <p:nvPr>
            <p:ph type="title"/>
          </p:nvPr>
        </p:nvSpPr>
        <p:spPr/>
        <p:txBody>
          <a:bodyPr/>
          <a:lstStyle/>
          <a:p>
            <a:r>
              <a:rPr lang="en-GB" dirty="0"/>
              <a:t>Classification vs regression designs</a:t>
            </a:r>
          </a:p>
        </p:txBody>
      </p:sp>
      <p:sp>
        <p:nvSpPr>
          <p:cNvPr id="3" name="Content Placeholder 2">
            <a:extLst>
              <a:ext uri="{FF2B5EF4-FFF2-40B4-BE49-F238E27FC236}">
                <a16:creationId xmlns:a16="http://schemas.microsoft.com/office/drawing/2014/main" id="{61D29D40-9086-408E-86C5-13471F501935}"/>
              </a:ext>
            </a:extLst>
          </p:cNvPr>
          <p:cNvSpPr>
            <a:spLocks noGrp="1"/>
          </p:cNvSpPr>
          <p:nvPr>
            <p:ph idx="1"/>
          </p:nvPr>
        </p:nvSpPr>
        <p:spPr/>
        <p:txBody>
          <a:bodyPr/>
          <a:lstStyle/>
          <a:p>
            <a:endParaRPr lang="en-GB"/>
          </a:p>
        </p:txBody>
      </p:sp>
    </p:spTree>
    <p:extLst>
      <p:ext uri="{BB962C8B-B14F-4D97-AF65-F5344CB8AC3E}">
        <p14:creationId xmlns:p14="http://schemas.microsoft.com/office/powerpoint/2010/main" val="78848866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DADC0-EF4F-4BE2-902C-AE877C25CE64}"/>
              </a:ext>
            </a:extLst>
          </p:cNvPr>
          <p:cNvSpPr>
            <a:spLocks noGrp="1"/>
          </p:cNvSpPr>
          <p:nvPr>
            <p:ph type="title"/>
          </p:nvPr>
        </p:nvSpPr>
        <p:spPr/>
        <p:txBody>
          <a:bodyPr/>
          <a:lstStyle/>
          <a:p>
            <a:r>
              <a:rPr lang="en-GB" dirty="0"/>
              <a:t>Dealing with outliers</a:t>
            </a:r>
          </a:p>
        </p:txBody>
      </p:sp>
      <p:sp>
        <p:nvSpPr>
          <p:cNvPr id="3" name="Content Placeholder 2">
            <a:extLst>
              <a:ext uri="{FF2B5EF4-FFF2-40B4-BE49-F238E27FC236}">
                <a16:creationId xmlns:a16="http://schemas.microsoft.com/office/drawing/2014/main" id="{8726E492-1A18-4B2D-BB73-A7F5F1132D59}"/>
              </a:ext>
            </a:extLst>
          </p:cNvPr>
          <p:cNvSpPr>
            <a:spLocks noGrp="1"/>
          </p:cNvSpPr>
          <p:nvPr>
            <p:ph idx="1"/>
          </p:nvPr>
        </p:nvSpPr>
        <p:spPr/>
        <p:txBody>
          <a:bodyPr/>
          <a:lstStyle/>
          <a:p>
            <a:endParaRPr lang="en-GB"/>
          </a:p>
        </p:txBody>
      </p:sp>
    </p:spTree>
    <p:extLst>
      <p:ext uri="{BB962C8B-B14F-4D97-AF65-F5344CB8AC3E}">
        <p14:creationId xmlns:p14="http://schemas.microsoft.com/office/powerpoint/2010/main" val="293244714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AB86EA-A670-4D8B-A782-202F70D9F189}"/>
              </a:ext>
            </a:extLst>
          </p:cNvPr>
          <p:cNvSpPr>
            <a:spLocks noGrp="1"/>
          </p:cNvSpPr>
          <p:nvPr>
            <p:ph type="title"/>
          </p:nvPr>
        </p:nvSpPr>
        <p:spPr/>
        <p:txBody>
          <a:bodyPr/>
          <a:lstStyle/>
          <a:p>
            <a:r>
              <a:rPr lang="en-GB" dirty="0"/>
              <a:t>Presenting your results</a:t>
            </a:r>
          </a:p>
        </p:txBody>
      </p:sp>
      <p:sp>
        <p:nvSpPr>
          <p:cNvPr id="3" name="Content Placeholder 2">
            <a:extLst>
              <a:ext uri="{FF2B5EF4-FFF2-40B4-BE49-F238E27FC236}">
                <a16:creationId xmlns:a16="http://schemas.microsoft.com/office/drawing/2014/main" id="{CC054133-4D4B-45AA-B133-D6345EE79CE3}"/>
              </a:ext>
            </a:extLst>
          </p:cNvPr>
          <p:cNvSpPr>
            <a:spLocks noGrp="1"/>
          </p:cNvSpPr>
          <p:nvPr>
            <p:ph idx="1"/>
          </p:nvPr>
        </p:nvSpPr>
        <p:spPr/>
        <p:txBody>
          <a:bodyPr/>
          <a:lstStyle/>
          <a:p>
            <a:r>
              <a:rPr lang="en-GB" dirty="0"/>
              <a:t>Always plot out predicted vs actual value plots, QQ plots and simple box plot</a:t>
            </a:r>
          </a:p>
          <a:p>
            <a:r>
              <a:rPr lang="en-GB" dirty="0"/>
              <a:t>Give away your code and data if possible, you are not infallible, this way people can find mistakes</a:t>
            </a:r>
          </a:p>
          <a:p>
            <a:endParaRPr lang="en-GB" dirty="0"/>
          </a:p>
        </p:txBody>
      </p:sp>
    </p:spTree>
    <p:extLst>
      <p:ext uri="{BB962C8B-B14F-4D97-AF65-F5344CB8AC3E}">
        <p14:creationId xmlns:p14="http://schemas.microsoft.com/office/powerpoint/2010/main" val="19058529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1D874D-FEB4-4FB2-9A35-89BD4ADED238}"/>
              </a:ext>
            </a:extLst>
          </p:cNvPr>
          <p:cNvSpPr>
            <a:spLocks noGrp="1"/>
          </p:cNvSpPr>
          <p:nvPr>
            <p:ph type="title"/>
          </p:nvPr>
        </p:nvSpPr>
        <p:spPr/>
        <p:txBody>
          <a:bodyPr/>
          <a:lstStyle/>
          <a:p>
            <a:r>
              <a:rPr lang="en-GB" dirty="0"/>
              <a:t>What is missing</a:t>
            </a:r>
          </a:p>
        </p:txBody>
      </p:sp>
      <p:graphicFrame>
        <p:nvGraphicFramePr>
          <p:cNvPr id="4" name="Content Placeholder 3">
            <a:extLst>
              <a:ext uri="{FF2B5EF4-FFF2-40B4-BE49-F238E27FC236}">
                <a16:creationId xmlns:a16="http://schemas.microsoft.com/office/drawing/2014/main" id="{7B1D3840-61CF-4D7F-B085-6CE604F0FC48}"/>
              </a:ext>
            </a:extLst>
          </p:cNvPr>
          <p:cNvGraphicFramePr>
            <a:graphicFrameLocks noGrp="1"/>
          </p:cNvGraphicFramePr>
          <p:nvPr>
            <p:ph idx="1"/>
            <p:extLst>
              <p:ext uri="{D42A27DB-BD31-4B8C-83A1-F6EECF244321}">
                <p14:modId xmlns:p14="http://schemas.microsoft.com/office/powerpoint/2010/main" val="526263104"/>
              </p:ext>
            </p:extLst>
          </p:nvPr>
        </p:nvGraphicFramePr>
        <p:xfrm>
          <a:off x="1096963" y="1846263"/>
          <a:ext cx="10058400" cy="40227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Rectangle 4">
            <a:extLst>
              <a:ext uri="{FF2B5EF4-FFF2-40B4-BE49-F238E27FC236}">
                <a16:creationId xmlns:a16="http://schemas.microsoft.com/office/drawing/2014/main" id="{D9AF95C8-68B2-4D31-967C-65543ECCC6B0}"/>
              </a:ext>
            </a:extLst>
          </p:cNvPr>
          <p:cNvSpPr/>
          <p:nvPr/>
        </p:nvSpPr>
        <p:spPr>
          <a:xfrm>
            <a:off x="6277232" y="2286000"/>
            <a:ext cx="5128054" cy="32745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799691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P spid="5"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41D749-FED5-420D-917A-74C0CFEF5841}"/>
              </a:ext>
            </a:extLst>
          </p:cNvPr>
          <p:cNvSpPr>
            <a:spLocks noGrp="1"/>
          </p:cNvSpPr>
          <p:nvPr>
            <p:ph type="title"/>
          </p:nvPr>
        </p:nvSpPr>
        <p:spPr/>
        <p:txBody>
          <a:bodyPr/>
          <a:lstStyle/>
          <a:p>
            <a:r>
              <a:rPr lang="en-GB" dirty="0"/>
              <a:t>What is R</a:t>
            </a:r>
            <a:r>
              <a:rPr lang="en-GB" baseline="30000" dirty="0"/>
              <a:t>2</a:t>
            </a:r>
            <a:r>
              <a:rPr lang="en-GB" dirty="0"/>
              <a: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2BB8D24-DDA6-4C07-B32C-3C05D85C2FD8}"/>
                  </a:ext>
                </a:extLst>
              </p:cNvPr>
              <p:cNvSpPr>
                <a:spLocks noGrp="1"/>
              </p:cNvSpPr>
              <p:nvPr>
                <p:ph idx="1"/>
              </p:nvPr>
            </p:nvSpPr>
            <p:spPr>
              <a:xfrm>
                <a:off x="1097280" y="1845734"/>
                <a:ext cx="4553243" cy="4023360"/>
              </a:xfrm>
            </p:spPr>
            <p:txBody>
              <a:bodyPr/>
              <a:lstStyle/>
              <a:p>
                <a:r>
                  <a:rPr lang="en-GB" dirty="0"/>
                  <a:t>Often quoted as the goodness of fit of the model.</a:t>
                </a:r>
              </a:p>
              <a:p>
                <a:r>
                  <a:rPr lang="en-GB" dirty="0"/>
                  <a:t>It is given by:</a:t>
                </a:r>
              </a:p>
              <a:p>
                <a:endParaRPr lang="en-GB" dirty="0"/>
              </a:p>
              <a:p>
                <a14:m>
                  <m:oMath xmlns:m="http://schemas.openxmlformats.org/officeDocument/2006/math">
                    <m:sSup>
                      <m:sSupPr>
                        <m:ctrlPr>
                          <a:rPr lang="en-GB" b="0" i="1" smtClean="0">
                            <a:latin typeface="Cambria Math" panose="02040503050406030204" pitchFamily="18" charset="0"/>
                          </a:rPr>
                        </m:ctrlPr>
                      </m:sSupPr>
                      <m:e>
                        <m:r>
                          <a:rPr lang="en-GB" b="0" i="1" smtClean="0">
                            <a:latin typeface="Cambria Math" panose="02040503050406030204" pitchFamily="18" charset="0"/>
                          </a:rPr>
                          <m:t>𝑅</m:t>
                        </m:r>
                      </m:e>
                      <m:sup>
                        <m:r>
                          <a:rPr lang="en-GB" b="0" i="1" smtClean="0">
                            <a:latin typeface="Cambria Math" panose="02040503050406030204" pitchFamily="18" charset="0"/>
                          </a:rPr>
                          <m:t>2</m:t>
                        </m:r>
                      </m:sup>
                    </m:sSup>
                    <m:r>
                      <a:rPr lang="en-GB" b="0" i="1" smtClean="0">
                        <a:latin typeface="Cambria Math" panose="02040503050406030204" pitchFamily="18" charset="0"/>
                      </a:rPr>
                      <m:t>=1 − </m:t>
                    </m:r>
                    <m:f>
                      <m:fPr>
                        <m:ctrlPr>
                          <a:rPr lang="en-GB" b="0" i="1" smtClean="0">
                            <a:latin typeface="Cambria Math" panose="02040503050406030204" pitchFamily="18" charset="0"/>
                          </a:rPr>
                        </m:ctrlPr>
                      </m:fPr>
                      <m:num>
                        <m:nary>
                          <m:naryPr>
                            <m:chr m:val="∑"/>
                            <m:supHide m:val="on"/>
                            <m:ctrlPr>
                              <a:rPr lang="en-GB" b="0" i="1" smtClean="0">
                                <a:solidFill>
                                  <a:srgbClr val="00B0F0"/>
                                </a:solidFill>
                                <a:latin typeface="Cambria Math" panose="02040503050406030204" pitchFamily="18" charset="0"/>
                              </a:rPr>
                            </m:ctrlPr>
                          </m:naryPr>
                          <m:sub>
                            <m:r>
                              <m:rPr>
                                <m:brk m:alnAt="7"/>
                              </m:rPr>
                              <a:rPr lang="en-GB" b="0" i="1" smtClean="0">
                                <a:solidFill>
                                  <a:srgbClr val="00B0F0"/>
                                </a:solidFill>
                                <a:latin typeface="Cambria Math" panose="02040503050406030204" pitchFamily="18" charset="0"/>
                              </a:rPr>
                              <m:t>𝑖</m:t>
                            </m:r>
                          </m:sub>
                          <m:sup/>
                          <m:e>
                            <m:sSup>
                              <m:sSupPr>
                                <m:ctrlPr>
                                  <a:rPr lang="en-GB" b="0" i="1" smtClean="0">
                                    <a:solidFill>
                                      <a:srgbClr val="00B0F0"/>
                                    </a:solidFill>
                                    <a:latin typeface="Cambria Math" panose="02040503050406030204" pitchFamily="18" charset="0"/>
                                  </a:rPr>
                                </m:ctrlPr>
                              </m:sSupPr>
                              <m:e>
                                <m:r>
                                  <a:rPr lang="en-GB" b="0" i="1" smtClean="0">
                                    <a:solidFill>
                                      <a:srgbClr val="00B0F0"/>
                                    </a:solidFill>
                                    <a:latin typeface="Cambria Math" panose="02040503050406030204" pitchFamily="18" charset="0"/>
                                  </a:rPr>
                                  <m:t>(</m:t>
                                </m:r>
                                <m:sSub>
                                  <m:sSubPr>
                                    <m:ctrlPr>
                                      <a:rPr lang="en-GB" b="0" i="1" smtClean="0">
                                        <a:solidFill>
                                          <a:srgbClr val="00B0F0"/>
                                        </a:solidFill>
                                        <a:latin typeface="Cambria Math" panose="02040503050406030204" pitchFamily="18" charset="0"/>
                                      </a:rPr>
                                    </m:ctrlPr>
                                  </m:sSubPr>
                                  <m:e>
                                    <m:r>
                                      <a:rPr lang="en-GB" b="0" i="1" smtClean="0">
                                        <a:solidFill>
                                          <a:srgbClr val="00B0F0"/>
                                        </a:solidFill>
                                        <a:latin typeface="Cambria Math" panose="02040503050406030204" pitchFamily="18" charset="0"/>
                                      </a:rPr>
                                      <m:t>𝑦</m:t>
                                    </m:r>
                                  </m:e>
                                  <m:sub>
                                    <m:r>
                                      <a:rPr lang="en-GB" b="0" i="1" smtClean="0">
                                        <a:solidFill>
                                          <a:srgbClr val="00B0F0"/>
                                        </a:solidFill>
                                        <a:latin typeface="Cambria Math" panose="02040503050406030204" pitchFamily="18" charset="0"/>
                                      </a:rPr>
                                      <m:t>𝑖</m:t>
                                    </m:r>
                                  </m:sub>
                                </m:sSub>
                                <m:r>
                                  <a:rPr lang="en-GB" b="0" i="1" smtClean="0">
                                    <a:solidFill>
                                      <a:srgbClr val="00B0F0"/>
                                    </a:solidFill>
                                    <a:latin typeface="Cambria Math" panose="02040503050406030204" pitchFamily="18" charset="0"/>
                                  </a:rPr>
                                  <m:t>−</m:t>
                                </m:r>
                                <m:r>
                                  <a:rPr lang="en-GB" b="0" i="1" smtClean="0">
                                    <a:solidFill>
                                      <a:srgbClr val="00B0F0"/>
                                    </a:solidFill>
                                    <a:latin typeface="Cambria Math" panose="02040503050406030204" pitchFamily="18" charset="0"/>
                                  </a:rPr>
                                  <m:t>𝑓</m:t>
                                </m:r>
                                <m:r>
                                  <a:rPr lang="en-GB" b="0" i="1" smtClean="0">
                                    <a:solidFill>
                                      <a:srgbClr val="00B0F0"/>
                                    </a:solidFill>
                                    <a:latin typeface="Cambria Math" panose="02040503050406030204" pitchFamily="18" charset="0"/>
                                  </a:rPr>
                                  <m:t>(</m:t>
                                </m:r>
                                <m:sSub>
                                  <m:sSubPr>
                                    <m:ctrlPr>
                                      <a:rPr lang="en-GB" b="0" i="1" smtClean="0">
                                        <a:solidFill>
                                          <a:srgbClr val="00B0F0"/>
                                        </a:solidFill>
                                        <a:latin typeface="Cambria Math" panose="02040503050406030204" pitchFamily="18" charset="0"/>
                                      </a:rPr>
                                    </m:ctrlPr>
                                  </m:sSubPr>
                                  <m:e>
                                    <m:r>
                                      <a:rPr lang="en-GB" b="0" i="1" smtClean="0">
                                        <a:solidFill>
                                          <a:srgbClr val="00B0F0"/>
                                        </a:solidFill>
                                        <a:latin typeface="Cambria Math" panose="02040503050406030204" pitchFamily="18" charset="0"/>
                                      </a:rPr>
                                      <m:t>𝑥</m:t>
                                    </m:r>
                                  </m:e>
                                  <m:sub>
                                    <m:r>
                                      <a:rPr lang="en-GB" b="0" i="1" smtClean="0">
                                        <a:solidFill>
                                          <a:srgbClr val="00B0F0"/>
                                        </a:solidFill>
                                        <a:latin typeface="Cambria Math" panose="02040503050406030204" pitchFamily="18" charset="0"/>
                                      </a:rPr>
                                      <m:t>𝑖</m:t>
                                    </m:r>
                                  </m:sub>
                                </m:sSub>
                                <m:r>
                                  <a:rPr lang="en-GB" b="0" i="1" smtClean="0">
                                    <a:solidFill>
                                      <a:srgbClr val="00B0F0"/>
                                    </a:solidFill>
                                    <a:latin typeface="Cambria Math" panose="02040503050406030204" pitchFamily="18" charset="0"/>
                                  </a:rPr>
                                  <m:t>))</m:t>
                                </m:r>
                              </m:e>
                              <m:sup>
                                <m:r>
                                  <a:rPr lang="en-GB" b="0" i="1" smtClean="0">
                                    <a:solidFill>
                                      <a:srgbClr val="00B0F0"/>
                                    </a:solidFill>
                                    <a:latin typeface="Cambria Math" panose="02040503050406030204" pitchFamily="18" charset="0"/>
                                  </a:rPr>
                                  <m:t>2</m:t>
                                </m:r>
                              </m:sup>
                            </m:sSup>
                          </m:e>
                        </m:nary>
                      </m:num>
                      <m:den>
                        <m:nary>
                          <m:naryPr>
                            <m:chr m:val="∑"/>
                            <m:supHide m:val="on"/>
                            <m:ctrlPr>
                              <a:rPr lang="en-GB" b="0" i="1" smtClean="0">
                                <a:solidFill>
                                  <a:srgbClr val="FF0000"/>
                                </a:solidFill>
                                <a:latin typeface="Cambria Math" panose="02040503050406030204" pitchFamily="18" charset="0"/>
                              </a:rPr>
                            </m:ctrlPr>
                          </m:naryPr>
                          <m:sub>
                            <m:r>
                              <m:rPr>
                                <m:brk m:alnAt="7"/>
                              </m:rPr>
                              <a:rPr lang="en-GB" b="0" i="1" smtClean="0">
                                <a:solidFill>
                                  <a:srgbClr val="FF0000"/>
                                </a:solidFill>
                                <a:latin typeface="Cambria Math" panose="02040503050406030204" pitchFamily="18" charset="0"/>
                              </a:rPr>
                              <m:t>𝑖</m:t>
                            </m:r>
                          </m:sub>
                          <m:sup/>
                          <m:e>
                            <m:sSup>
                              <m:sSupPr>
                                <m:ctrlPr>
                                  <a:rPr lang="en-GB" b="0" i="1" smtClean="0">
                                    <a:solidFill>
                                      <a:srgbClr val="FF0000"/>
                                    </a:solidFill>
                                    <a:latin typeface="Cambria Math" panose="02040503050406030204" pitchFamily="18" charset="0"/>
                                  </a:rPr>
                                </m:ctrlPr>
                              </m:sSupPr>
                              <m:e>
                                <m:r>
                                  <a:rPr lang="en-GB" b="0" i="1" smtClean="0">
                                    <a:solidFill>
                                      <a:srgbClr val="FF0000"/>
                                    </a:solidFill>
                                    <a:latin typeface="Cambria Math" panose="02040503050406030204" pitchFamily="18" charset="0"/>
                                  </a:rPr>
                                  <m:t>(</m:t>
                                </m:r>
                                <m:sSub>
                                  <m:sSubPr>
                                    <m:ctrlPr>
                                      <a:rPr lang="en-GB" b="0" i="1" smtClean="0">
                                        <a:solidFill>
                                          <a:srgbClr val="FF0000"/>
                                        </a:solidFill>
                                        <a:latin typeface="Cambria Math" panose="02040503050406030204" pitchFamily="18" charset="0"/>
                                      </a:rPr>
                                    </m:ctrlPr>
                                  </m:sSubPr>
                                  <m:e>
                                    <m:r>
                                      <a:rPr lang="en-GB" b="0" i="1" smtClean="0">
                                        <a:solidFill>
                                          <a:srgbClr val="FF0000"/>
                                        </a:solidFill>
                                        <a:latin typeface="Cambria Math" panose="02040503050406030204" pitchFamily="18" charset="0"/>
                                      </a:rPr>
                                      <m:t>𝑦</m:t>
                                    </m:r>
                                  </m:e>
                                  <m:sub>
                                    <m:r>
                                      <a:rPr lang="en-GB" b="0" i="1" smtClean="0">
                                        <a:solidFill>
                                          <a:srgbClr val="FF0000"/>
                                        </a:solidFill>
                                        <a:latin typeface="Cambria Math" panose="02040503050406030204" pitchFamily="18" charset="0"/>
                                      </a:rPr>
                                      <m:t>𝑖</m:t>
                                    </m:r>
                                  </m:sub>
                                </m:sSub>
                                <m:r>
                                  <a:rPr lang="en-GB" b="0" i="1" smtClean="0">
                                    <a:solidFill>
                                      <a:srgbClr val="FF0000"/>
                                    </a:solidFill>
                                    <a:latin typeface="Cambria Math" panose="02040503050406030204" pitchFamily="18" charset="0"/>
                                  </a:rPr>
                                  <m:t>−</m:t>
                                </m:r>
                                <m:acc>
                                  <m:accPr>
                                    <m:chr m:val="̅"/>
                                    <m:ctrlPr>
                                      <a:rPr lang="en-GB" b="0" i="1" smtClean="0">
                                        <a:solidFill>
                                          <a:srgbClr val="FF0000"/>
                                        </a:solidFill>
                                        <a:latin typeface="Cambria Math" panose="02040503050406030204" pitchFamily="18" charset="0"/>
                                      </a:rPr>
                                    </m:ctrlPr>
                                  </m:accPr>
                                  <m:e>
                                    <m:r>
                                      <a:rPr lang="en-GB" b="0" i="1" smtClean="0">
                                        <a:solidFill>
                                          <a:srgbClr val="FF0000"/>
                                        </a:solidFill>
                                        <a:latin typeface="Cambria Math" panose="02040503050406030204" pitchFamily="18" charset="0"/>
                                      </a:rPr>
                                      <m:t>𝑦</m:t>
                                    </m:r>
                                  </m:e>
                                </m:acc>
                                <m:r>
                                  <a:rPr lang="en-GB" b="0" i="1" smtClean="0">
                                    <a:solidFill>
                                      <a:srgbClr val="FF0000"/>
                                    </a:solidFill>
                                    <a:latin typeface="Cambria Math" panose="02040503050406030204" pitchFamily="18" charset="0"/>
                                  </a:rPr>
                                  <m:t>)</m:t>
                                </m:r>
                              </m:e>
                              <m:sup>
                                <m:r>
                                  <a:rPr lang="en-GB" b="0" i="1" smtClean="0">
                                    <a:solidFill>
                                      <a:srgbClr val="FF0000"/>
                                    </a:solidFill>
                                    <a:latin typeface="Cambria Math" panose="02040503050406030204" pitchFamily="18" charset="0"/>
                                  </a:rPr>
                                  <m:t>2</m:t>
                                </m:r>
                              </m:sup>
                            </m:sSup>
                          </m:e>
                        </m:nary>
                      </m:den>
                    </m:f>
                  </m:oMath>
                </a14:m>
                <a:endParaRPr lang="en-GB" dirty="0"/>
              </a:p>
              <a:p>
                <a:endParaRPr lang="en-GB" dirty="0"/>
              </a:p>
              <a:p>
                <a:r>
                  <a:rPr lang="en-GB" dirty="0"/>
                  <a:t>1 indicates a perfect fit, 0 indicates that the model is no better than the mean and negative numbers mean the model is worse than the mean.</a:t>
                </a:r>
              </a:p>
            </p:txBody>
          </p:sp>
        </mc:Choice>
        <mc:Fallback xmlns="">
          <p:sp>
            <p:nvSpPr>
              <p:cNvPr id="3" name="Content Placeholder 2">
                <a:extLst>
                  <a:ext uri="{FF2B5EF4-FFF2-40B4-BE49-F238E27FC236}">
                    <a16:creationId xmlns:a16="http://schemas.microsoft.com/office/drawing/2014/main" id="{E2BB8D24-DDA6-4C07-B32C-3C05D85C2FD8}"/>
                  </a:ext>
                </a:extLst>
              </p:cNvPr>
              <p:cNvSpPr>
                <a:spLocks noGrp="1" noRot="1" noChangeAspect="1" noMove="1" noResize="1" noEditPoints="1" noAdjustHandles="1" noChangeArrowheads="1" noChangeShapeType="1" noTextEdit="1"/>
              </p:cNvSpPr>
              <p:nvPr>
                <p:ph idx="1"/>
              </p:nvPr>
            </p:nvSpPr>
            <p:spPr>
              <a:xfrm>
                <a:off x="1097280" y="1845734"/>
                <a:ext cx="4553243" cy="4023360"/>
              </a:xfrm>
              <a:blipFill>
                <a:blip r:embed="rId2"/>
                <a:stretch>
                  <a:fillRect l="-1339" t="-1667" r="-1606" b="-455"/>
                </a:stretch>
              </a:blipFill>
            </p:spPr>
            <p:txBody>
              <a:bodyPr/>
              <a:lstStyle/>
              <a:p>
                <a:r>
                  <a:rPr lang="en-GB">
                    <a:noFill/>
                  </a:rPr>
                  <a:t> </a:t>
                </a:r>
              </a:p>
            </p:txBody>
          </p:sp>
        </mc:Fallback>
      </mc:AlternateContent>
      <p:pic>
        <p:nvPicPr>
          <p:cNvPr id="5" name="Picture 4" descr="A picture containing clock, orange, dark, laptop&#10;&#10;Description automatically generated">
            <a:extLst>
              <a:ext uri="{FF2B5EF4-FFF2-40B4-BE49-F238E27FC236}">
                <a16:creationId xmlns:a16="http://schemas.microsoft.com/office/drawing/2014/main" id="{42C382B9-B632-4CD4-AC9D-ACE62973B3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21570" y="2332891"/>
            <a:ext cx="6670430" cy="3335215"/>
          </a:xfrm>
          <a:prstGeom prst="rect">
            <a:avLst/>
          </a:prstGeom>
        </p:spPr>
      </p:pic>
    </p:spTree>
    <p:extLst>
      <p:ext uri="{BB962C8B-B14F-4D97-AF65-F5344CB8AC3E}">
        <p14:creationId xmlns:p14="http://schemas.microsoft.com/office/powerpoint/2010/main" val="65603310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E45AC5-20D5-4163-B04A-C270437796D8}"/>
              </a:ext>
            </a:extLst>
          </p:cNvPr>
          <p:cNvSpPr>
            <a:spLocks noGrp="1"/>
          </p:cNvSpPr>
          <p:nvPr>
            <p:ph type="title"/>
          </p:nvPr>
        </p:nvSpPr>
        <p:spPr/>
        <p:txBody>
          <a:bodyPr/>
          <a:lstStyle/>
          <a:p>
            <a:r>
              <a:rPr lang="en-GB" dirty="0"/>
              <a:t>R</a:t>
            </a:r>
            <a:r>
              <a:rPr lang="en-GB" baseline="30000" dirty="0"/>
              <a:t>2 </a:t>
            </a:r>
            <a:r>
              <a:rPr lang="en-GB" dirty="0"/>
              <a:t>some examples</a:t>
            </a:r>
          </a:p>
        </p:txBody>
      </p:sp>
      <p:pic>
        <p:nvPicPr>
          <p:cNvPr id="5" name="Content Placeholder 4" descr="A close up of a map&#10;&#10;Description automatically generated">
            <a:extLst>
              <a:ext uri="{FF2B5EF4-FFF2-40B4-BE49-F238E27FC236}">
                <a16:creationId xmlns:a16="http://schemas.microsoft.com/office/drawing/2014/main" id="{10806494-71AC-4EB7-962D-3E165005707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73126" y="1854590"/>
            <a:ext cx="4022725" cy="4022725"/>
          </a:xfrm>
        </p:spPr>
      </p:pic>
      <p:pic>
        <p:nvPicPr>
          <p:cNvPr id="7" name="Picture 6" descr="A screenshot of a cell phone&#10;&#10;Description automatically generated">
            <a:extLst>
              <a:ext uri="{FF2B5EF4-FFF2-40B4-BE49-F238E27FC236}">
                <a16:creationId xmlns:a16="http://schemas.microsoft.com/office/drawing/2014/main" id="{6422876D-D736-4E04-A45E-FD97F18798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97113" y="1854590"/>
            <a:ext cx="4022725" cy="4022725"/>
          </a:xfrm>
          <a:prstGeom prst="rect">
            <a:avLst/>
          </a:prstGeom>
        </p:spPr>
      </p:pic>
    </p:spTree>
    <p:extLst>
      <p:ext uri="{BB962C8B-B14F-4D97-AF65-F5344CB8AC3E}">
        <p14:creationId xmlns:p14="http://schemas.microsoft.com/office/powerpoint/2010/main" val="213257320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719601-94BF-4215-B488-44A20FA603A8}"/>
              </a:ext>
            </a:extLst>
          </p:cNvPr>
          <p:cNvSpPr>
            <a:spLocks noGrp="1"/>
          </p:cNvSpPr>
          <p:nvPr>
            <p:ph type="title"/>
          </p:nvPr>
        </p:nvSpPr>
        <p:spPr/>
        <p:txBody>
          <a:bodyPr/>
          <a:lstStyle/>
          <a:p>
            <a:r>
              <a:rPr lang="en-GB" dirty="0"/>
              <a:t>What it doesn’t tell you</a:t>
            </a:r>
          </a:p>
        </p:txBody>
      </p:sp>
      <p:pic>
        <p:nvPicPr>
          <p:cNvPr id="5" name="Content Placeholder 4" descr="A screenshot of a cell phone&#10;&#10;Description automatically generated">
            <a:extLst>
              <a:ext uri="{FF2B5EF4-FFF2-40B4-BE49-F238E27FC236}">
                <a16:creationId xmlns:a16="http://schemas.microsoft.com/office/drawing/2014/main" id="{F8BD1006-1B66-4E96-9FA7-09AF2E37804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97280" y="1846263"/>
            <a:ext cx="4022725" cy="4022725"/>
          </a:xfrm>
        </p:spPr>
      </p:pic>
      <p:pic>
        <p:nvPicPr>
          <p:cNvPr id="7" name="Picture 6" descr="A close up of a map&#10;&#10;Description automatically generated">
            <a:extLst>
              <a:ext uri="{FF2B5EF4-FFF2-40B4-BE49-F238E27FC236}">
                <a16:creationId xmlns:a16="http://schemas.microsoft.com/office/drawing/2014/main" id="{4DE089A7-9276-40EC-B299-4DCA82B84E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01205" y="1830387"/>
            <a:ext cx="4054475" cy="4054475"/>
          </a:xfrm>
          <a:prstGeom prst="rect">
            <a:avLst/>
          </a:prstGeom>
        </p:spPr>
      </p:pic>
    </p:spTree>
    <p:extLst>
      <p:ext uri="{BB962C8B-B14F-4D97-AF65-F5344CB8AC3E}">
        <p14:creationId xmlns:p14="http://schemas.microsoft.com/office/powerpoint/2010/main" val="65936577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C1438-2048-4B5C-991B-99016B578068}"/>
              </a:ext>
            </a:extLst>
          </p:cNvPr>
          <p:cNvSpPr>
            <a:spLocks noGrp="1"/>
          </p:cNvSpPr>
          <p:nvPr>
            <p:ph type="title"/>
          </p:nvPr>
        </p:nvSpPr>
        <p:spPr/>
        <p:txBody>
          <a:bodyPr/>
          <a:lstStyle/>
          <a:p>
            <a:r>
              <a:rPr lang="en-GB" dirty="0"/>
              <a:t>When can R</a:t>
            </a:r>
            <a:r>
              <a:rPr lang="en-GB" baseline="30000" dirty="0"/>
              <a:t>2 </a:t>
            </a:r>
            <a:r>
              <a:rPr lang="en-GB" dirty="0"/>
              <a:t>be misleading?</a:t>
            </a:r>
          </a:p>
        </p:txBody>
      </p:sp>
      <p:pic>
        <p:nvPicPr>
          <p:cNvPr id="5" name="Content Placeholder 4" descr="A close up of a map&#10;&#10;Description automatically generated">
            <a:extLst>
              <a:ext uri="{FF2B5EF4-FFF2-40B4-BE49-F238E27FC236}">
                <a16:creationId xmlns:a16="http://schemas.microsoft.com/office/drawing/2014/main" id="{EE5B4302-5891-4174-B010-4C0B013978D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97280" y="1910859"/>
            <a:ext cx="4028465" cy="4028465"/>
          </a:xfrm>
        </p:spPr>
      </p:pic>
      <p:pic>
        <p:nvPicPr>
          <p:cNvPr id="7" name="Picture 6" descr="A close up of a map&#10;&#10;Description automatically generated">
            <a:extLst>
              <a:ext uri="{FF2B5EF4-FFF2-40B4-BE49-F238E27FC236}">
                <a16:creationId xmlns:a16="http://schemas.microsoft.com/office/drawing/2014/main" id="{A254FAC2-065C-4DD7-AAB1-821BB8C2D3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66256" y="1910859"/>
            <a:ext cx="4028465" cy="4028465"/>
          </a:xfrm>
          <a:prstGeom prst="rect">
            <a:avLst/>
          </a:prstGeom>
        </p:spPr>
      </p:pic>
    </p:spTree>
    <p:extLst>
      <p:ext uri="{BB962C8B-B14F-4D97-AF65-F5344CB8AC3E}">
        <p14:creationId xmlns:p14="http://schemas.microsoft.com/office/powerpoint/2010/main" val="106007387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59570-8139-4146-82C5-C63AD61C02DC}"/>
              </a:ext>
            </a:extLst>
          </p:cNvPr>
          <p:cNvSpPr>
            <a:spLocks noGrp="1"/>
          </p:cNvSpPr>
          <p:nvPr>
            <p:ph type="title"/>
          </p:nvPr>
        </p:nvSpPr>
        <p:spPr/>
        <p:txBody>
          <a:bodyPr/>
          <a:lstStyle/>
          <a:p>
            <a:r>
              <a:rPr lang="en-GB" dirty="0"/>
              <a:t>Effect of measurement range on R</a:t>
            </a:r>
            <a:r>
              <a:rPr lang="en-GB" baseline="30000" dirty="0"/>
              <a:t>2</a:t>
            </a:r>
            <a:endParaRPr lang="en-GB" dirty="0"/>
          </a:p>
        </p:txBody>
      </p:sp>
      <p:pic>
        <p:nvPicPr>
          <p:cNvPr id="5" name="Content Placeholder 4" descr="A close up of a logo&#10;&#10;Description automatically generated">
            <a:extLst>
              <a:ext uri="{FF2B5EF4-FFF2-40B4-BE49-F238E27FC236}">
                <a16:creationId xmlns:a16="http://schemas.microsoft.com/office/drawing/2014/main" id="{79BCFC45-A30B-4781-9EFD-233825FB0912}"/>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14089"/>
          <a:stretch/>
        </p:blipFill>
        <p:spPr>
          <a:xfrm>
            <a:off x="7152000" y="1737360"/>
            <a:ext cx="5040000" cy="4329889"/>
          </a:xfrm>
        </p:spPr>
      </p:pic>
      <p:pic>
        <p:nvPicPr>
          <p:cNvPr id="7" name="Picture 6" descr="A picture containing kite, flying&#10;&#10;Description automatically generated">
            <a:extLst>
              <a:ext uri="{FF2B5EF4-FFF2-40B4-BE49-F238E27FC236}">
                <a16:creationId xmlns:a16="http://schemas.microsoft.com/office/drawing/2014/main" id="{9A703FA0-8C4D-4757-92AD-B92F150B4B93}"/>
              </a:ext>
            </a:extLst>
          </p:cNvPr>
          <p:cNvPicPr>
            <a:picLocks noChangeAspect="1"/>
          </p:cNvPicPr>
          <p:nvPr/>
        </p:nvPicPr>
        <p:blipFill rotWithShape="1">
          <a:blip r:embed="rId3">
            <a:extLst>
              <a:ext uri="{28A0092B-C50C-407E-A947-70E740481C1C}">
                <a14:useLocalDpi xmlns:a14="http://schemas.microsoft.com/office/drawing/2010/main" val="0"/>
              </a:ext>
            </a:extLst>
          </a:blip>
          <a:srcRect b="14089"/>
          <a:stretch/>
        </p:blipFill>
        <p:spPr>
          <a:xfrm>
            <a:off x="7152000" y="1737360"/>
            <a:ext cx="5040000" cy="4329889"/>
          </a:xfrm>
          <a:prstGeom prst="rect">
            <a:avLst/>
          </a:prstGeom>
        </p:spPr>
      </p:pic>
      <p:pic>
        <p:nvPicPr>
          <p:cNvPr id="9" name="Picture 8" descr="A picture containing food&#10;&#10;Description automatically generated">
            <a:extLst>
              <a:ext uri="{FF2B5EF4-FFF2-40B4-BE49-F238E27FC236}">
                <a16:creationId xmlns:a16="http://schemas.microsoft.com/office/drawing/2014/main" id="{8599CE9A-A440-4345-92D2-90171CB19797}"/>
              </a:ext>
            </a:extLst>
          </p:cNvPr>
          <p:cNvPicPr>
            <a:picLocks noChangeAspect="1"/>
          </p:cNvPicPr>
          <p:nvPr/>
        </p:nvPicPr>
        <p:blipFill rotWithShape="1">
          <a:blip r:embed="rId4">
            <a:extLst>
              <a:ext uri="{28A0092B-C50C-407E-A947-70E740481C1C}">
                <a14:useLocalDpi xmlns:a14="http://schemas.microsoft.com/office/drawing/2010/main" val="0"/>
              </a:ext>
            </a:extLst>
          </a:blip>
          <a:srcRect b="14089"/>
          <a:stretch/>
        </p:blipFill>
        <p:spPr>
          <a:xfrm>
            <a:off x="7152000" y="1737360"/>
            <a:ext cx="5040000" cy="4329889"/>
          </a:xfrm>
          <a:prstGeom prst="rect">
            <a:avLst/>
          </a:prstGeom>
        </p:spPr>
      </p:pic>
      <p:pic>
        <p:nvPicPr>
          <p:cNvPr id="11" name="Picture 10" descr="A close up of a map&#10;&#10;Description automatically generated">
            <a:extLst>
              <a:ext uri="{FF2B5EF4-FFF2-40B4-BE49-F238E27FC236}">
                <a16:creationId xmlns:a16="http://schemas.microsoft.com/office/drawing/2014/main" id="{0826F99B-AF3F-4A78-A867-E4270329CDEA}"/>
              </a:ext>
            </a:extLst>
          </p:cNvPr>
          <p:cNvPicPr>
            <a:picLocks noChangeAspect="1"/>
          </p:cNvPicPr>
          <p:nvPr/>
        </p:nvPicPr>
        <p:blipFill rotWithShape="1">
          <a:blip r:embed="rId5">
            <a:extLst>
              <a:ext uri="{28A0092B-C50C-407E-A947-70E740481C1C}">
                <a14:useLocalDpi xmlns:a14="http://schemas.microsoft.com/office/drawing/2010/main" val="0"/>
              </a:ext>
            </a:extLst>
          </a:blip>
          <a:srcRect b="14089"/>
          <a:stretch/>
        </p:blipFill>
        <p:spPr>
          <a:xfrm>
            <a:off x="7250129" y="1737360"/>
            <a:ext cx="5040000" cy="4329889"/>
          </a:xfrm>
          <a:prstGeom prst="rect">
            <a:avLst/>
          </a:prstGeom>
        </p:spPr>
      </p:pic>
      <mc:AlternateContent xmlns:mc="http://schemas.openxmlformats.org/markup-compatibility/2006" xmlns:a14="http://schemas.microsoft.com/office/drawing/2010/main">
        <mc:Choice Requires="a14">
          <p:sp>
            <p:nvSpPr>
              <p:cNvPr id="12" name="Content Placeholder 2">
                <a:extLst>
                  <a:ext uri="{FF2B5EF4-FFF2-40B4-BE49-F238E27FC236}">
                    <a16:creationId xmlns:a16="http://schemas.microsoft.com/office/drawing/2014/main" id="{0C1AA2F5-62C2-4875-B63E-3F9B202879FF}"/>
                  </a:ext>
                </a:extLst>
              </p:cNvPr>
              <p:cNvSpPr txBox="1">
                <a:spLocks/>
              </p:cNvSpPr>
              <p:nvPr/>
            </p:nvSpPr>
            <p:spPr>
              <a:xfrm>
                <a:off x="1097280" y="1845734"/>
                <a:ext cx="4553243" cy="4023360"/>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endParaRPr lang="en-GB" dirty="0"/>
              </a:p>
              <a:p>
                <a:r>
                  <a:rPr lang="en-GB" dirty="0"/>
                  <a:t>Actual function is:</a:t>
                </a:r>
              </a:p>
              <a:p>
                <a14:m>
                  <m:oMath xmlns:m="http://schemas.openxmlformats.org/officeDocument/2006/math">
                    <m:r>
                      <m:rPr>
                        <m:nor/>
                      </m:rPr>
                      <a:rPr lang="en-GB" dirty="0"/>
                      <m:t>y</m:t>
                    </m:r>
                    <m:r>
                      <m:rPr>
                        <m:nor/>
                      </m:rPr>
                      <a:rPr lang="en-GB" dirty="0"/>
                      <m:t> = </m:t>
                    </m:r>
                    <m:r>
                      <m:rPr>
                        <m:nor/>
                      </m:rPr>
                      <a:rPr lang="en-GB" dirty="0"/>
                      <m:t>x</m:t>
                    </m:r>
                    <m:r>
                      <m:rPr>
                        <m:nor/>
                      </m:rPr>
                      <a:rPr lang="en-GB" dirty="0"/>
                      <m:t> + </m:t>
                    </m:r>
                    <m:r>
                      <m:rPr>
                        <m:nor/>
                      </m:rPr>
                      <a:rPr lang="en-GB" dirty="0"/>
                      <m:t>sin</m:t>
                    </m:r>
                    <m:r>
                      <m:rPr>
                        <m:nor/>
                      </m:rPr>
                      <a:rPr lang="en-GB" dirty="0"/>
                      <m:t>(</m:t>
                    </m:r>
                    <m:r>
                      <m:rPr>
                        <m:nor/>
                      </m:rPr>
                      <a:rPr lang="en-GB" dirty="0"/>
                      <m:t>x</m:t>
                    </m:r>
                    <m:r>
                      <m:rPr>
                        <m:nor/>
                      </m:rPr>
                      <a:rPr lang="en-GB" dirty="0"/>
                      <m:t>) + </m:t>
                    </m:r>
                    <m:r>
                      <m:rPr>
                        <m:sty m:val="p"/>
                      </m:rPr>
                      <a:rPr lang="en-GB" b="0" i="1" dirty="0" smtClean="0">
                        <a:latin typeface="Cambria Math" panose="02040503050406030204" pitchFamily="18" charset="0"/>
                      </a:rPr>
                      <m:t>ϵ</m:t>
                    </m:r>
                  </m:oMath>
                </a14:m>
                <a:endParaRPr lang="en-GB" b="0" dirty="0"/>
              </a:p>
              <a:p>
                <a:r>
                  <a:rPr lang="en-GB" dirty="0"/>
                  <a:t>Fitted with a linear model</a:t>
                </a:r>
              </a:p>
              <a:p>
                <a:r>
                  <a:rPr lang="en-GB" dirty="0"/>
                  <a:t>Increasing the range increases the R</a:t>
                </a:r>
                <a:r>
                  <a:rPr lang="en-GB" baseline="30000" dirty="0"/>
                  <a:t>2</a:t>
                </a:r>
                <a:r>
                  <a:rPr lang="en-GB" dirty="0"/>
                  <a:t> value</a:t>
                </a:r>
              </a:p>
              <a:p>
                <a:r>
                  <a:rPr lang="en-GB" dirty="0"/>
                  <a:t>Individual points are not better estimated because of the larger range</a:t>
                </a:r>
              </a:p>
            </p:txBody>
          </p:sp>
        </mc:Choice>
        <mc:Fallback xmlns="">
          <p:sp>
            <p:nvSpPr>
              <p:cNvPr id="12" name="Content Placeholder 2">
                <a:extLst>
                  <a:ext uri="{FF2B5EF4-FFF2-40B4-BE49-F238E27FC236}">
                    <a16:creationId xmlns:a16="http://schemas.microsoft.com/office/drawing/2014/main" id="{0C1AA2F5-62C2-4875-B63E-3F9B202879FF}"/>
                  </a:ext>
                </a:extLst>
              </p:cNvPr>
              <p:cNvSpPr txBox="1">
                <a:spLocks noRot="1" noChangeAspect="1" noMove="1" noResize="1" noEditPoints="1" noAdjustHandles="1" noChangeArrowheads="1" noChangeShapeType="1" noTextEdit="1"/>
              </p:cNvSpPr>
              <p:nvPr/>
            </p:nvSpPr>
            <p:spPr>
              <a:xfrm>
                <a:off x="1097280" y="1845734"/>
                <a:ext cx="4553243" cy="4023360"/>
              </a:xfrm>
              <a:prstGeom prst="rect">
                <a:avLst/>
              </a:prstGeom>
              <a:blipFill>
                <a:blip r:embed="rId6"/>
                <a:stretch>
                  <a:fillRect l="-1339" r="-2142"/>
                </a:stretch>
              </a:blipFill>
            </p:spPr>
            <p:txBody>
              <a:bodyPr/>
              <a:lstStyle/>
              <a:p>
                <a:r>
                  <a:rPr lang="en-GB">
                    <a:noFill/>
                  </a:rPr>
                  <a:t> </a:t>
                </a:r>
              </a:p>
            </p:txBody>
          </p:sp>
        </mc:Fallback>
      </mc:AlternateContent>
    </p:spTree>
    <p:extLst>
      <p:ext uri="{BB962C8B-B14F-4D97-AF65-F5344CB8AC3E}">
        <p14:creationId xmlns:p14="http://schemas.microsoft.com/office/powerpoint/2010/main" val="91825237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5BB888-B5D0-45D2-B2D7-3C3E676F9CA6}"/>
              </a:ext>
            </a:extLst>
          </p:cNvPr>
          <p:cNvSpPr>
            <a:spLocks noGrp="1"/>
          </p:cNvSpPr>
          <p:nvPr>
            <p:ph type="title"/>
          </p:nvPr>
        </p:nvSpPr>
        <p:spPr/>
        <p:txBody>
          <a:bodyPr/>
          <a:lstStyle/>
          <a:p>
            <a:r>
              <a:rPr lang="en-GB" dirty="0"/>
              <a:t>Iterative methods</a:t>
            </a:r>
          </a:p>
        </p:txBody>
      </p:sp>
      <p:sp>
        <p:nvSpPr>
          <p:cNvPr id="3" name="Content Placeholder 2">
            <a:extLst>
              <a:ext uri="{FF2B5EF4-FFF2-40B4-BE49-F238E27FC236}">
                <a16:creationId xmlns:a16="http://schemas.microsoft.com/office/drawing/2014/main" id="{1565EC1C-B9DB-4BDF-B862-44D3EEC405F0}"/>
              </a:ext>
            </a:extLst>
          </p:cNvPr>
          <p:cNvSpPr>
            <a:spLocks noGrp="1"/>
          </p:cNvSpPr>
          <p:nvPr>
            <p:ph idx="1"/>
          </p:nvPr>
        </p:nvSpPr>
        <p:spPr/>
        <p:txBody>
          <a:bodyPr/>
          <a:lstStyle/>
          <a:p>
            <a:endParaRPr lang="en-GB"/>
          </a:p>
        </p:txBody>
      </p:sp>
    </p:spTree>
    <p:extLst>
      <p:ext uri="{BB962C8B-B14F-4D97-AF65-F5344CB8AC3E}">
        <p14:creationId xmlns:p14="http://schemas.microsoft.com/office/powerpoint/2010/main" val="175110011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CFD1CD-FD59-46CE-8F74-77C5C5DF54C9}"/>
              </a:ext>
            </a:extLst>
          </p:cNvPr>
          <p:cNvSpPr>
            <a:spLocks noGrp="1"/>
          </p:cNvSpPr>
          <p:nvPr>
            <p:ph type="title"/>
          </p:nvPr>
        </p:nvSpPr>
        <p:spPr/>
        <p:txBody>
          <a:bodyPr/>
          <a:lstStyle/>
          <a:p>
            <a:r>
              <a:rPr lang="en-GB" dirty="0"/>
              <a:t>Feature engineering</a:t>
            </a:r>
          </a:p>
        </p:txBody>
      </p:sp>
      <p:sp>
        <p:nvSpPr>
          <p:cNvPr id="3" name="Content Placeholder 2">
            <a:extLst>
              <a:ext uri="{FF2B5EF4-FFF2-40B4-BE49-F238E27FC236}">
                <a16:creationId xmlns:a16="http://schemas.microsoft.com/office/drawing/2014/main" id="{9ED02A6E-2C41-4645-93D1-D9D3039DE6AC}"/>
              </a:ext>
            </a:extLst>
          </p:cNvPr>
          <p:cNvSpPr>
            <a:spLocks noGrp="1"/>
          </p:cNvSpPr>
          <p:nvPr>
            <p:ph idx="1"/>
          </p:nvPr>
        </p:nvSpPr>
        <p:spPr/>
        <p:txBody>
          <a:bodyPr/>
          <a:lstStyle/>
          <a:p>
            <a:endParaRPr lang="en-GB"/>
          </a:p>
        </p:txBody>
      </p:sp>
    </p:spTree>
    <p:extLst>
      <p:ext uri="{BB962C8B-B14F-4D97-AF65-F5344CB8AC3E}">
        <p14:creationId xmlns:p14="http://schemas.microsoft.com/office/powerpoint/2010/main" val="159453558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43BA5734-2EE5-4077-8781-C4316D65B878}"/>
              </a:ext>
            </a:extLst>
          </p:cNvPr>
          <p:cNvSpPr>
            <a:spLocks noGrp="1"/>
          </p:cNvSpPr>
          <p:nvPr>
            <p:ph type="title"/>
          </p:nvPr>
        </p:nvSpPr>
        <p:spPr/>
        <p:txBody>
          <a:bodyPr/>
          <a:lstStyle/>
          <a:p>
            <a:r>
              <a:rPr lang="en-GB" dirty="0"/>
              <a:t>Choosing a model</a:t>
            </a:r>
          </a:p>
        </p:txBody>
      </p:sp>
      <p:sp>
        <p:nvSpPr>
          <p:cNvPr id="10" name="TextBox 9">
            <a:extLst>
              <a:ext uri="{FF2B5EF4-FFF2-40B4-BE49-F238E27FC236}">
                <a16:creationId xmlns:a16="http://schemas.microsoft.com/office/drawing/2014/main" id="{979C7476-B729-4B8B-ABD6-B1AD7567E8AF}"/>
              </a:ext>
            </a:extLst>
          </p:cNvPr>
          <p:cNvSpPr txBox="1"/>
          <p:nvPr/>
        </p:nvSpPr>
        <p:spPr>
          <a:xfrm>
            <a:off x="209550" y="3720584"/>
            <a:ext cx="3009900" cy="369332"/>
          </a:xfrm>
          <a:prstGeom prst="rect">
            <a:avLst/>
          </a:prstGeom>
          <a:noFill/>
        </p:spPr>
        <p:txBody>
          <a:bodyPr wrap="square" rtlCol="0">
            <a:spAutoFit/>
          </a:bodyPr>
          <a:lstStyle/>
          <a:p>
            <a:r>
              <a:rPr lang="en-GB" dirty="0"/>
              <a:t>What do you want to do?</a:t>
            </a:r>
          </a:p>
        </p:txBody>
      </p:sp>
      <p:sp>
        <p:nvSpPr>
          <p:cNvPr id="11" name="TextBox 10">
            <a:extLst>
              <a:ext uri="{FF2B5EF4-FFF2-40B4-BE49-F238E27FC236}">
                <a16:creationId xmlns:a16="http://schemas.microsoft.com/office/drawing/2014/main" id="{268F9A56-AAF7-43A7-B06A-32C15F271BF9}"/>
              </a:ext>
            </a:extLst>
          </p:cNvPr>
          <p:cNvSpPr txBox="1"/>
          <p:nvPr/>
        </p:nvSpPr>
        <p:spPr>
          <a:xfrm>
            <a:off x="2867025" y="2243256"/>
            <a:ext cx="4600575" cy="1477328"/>
          </a:xfrm>
          <a:prstGeom prst="rect">
            <a:avLst/>
          </a:prstGeom>
          <a:noFill/>
        </p:spPr>
        <p:txBody>
          <a:bodyPr wrap="square" rtlCol="0">
            <a:spAutoFit/>
          </a:bodyPr>
          <a:lstStyle/>
          <a:p>
            <a:r>
              <a:rPr lang="en-GB" dirty="0"/>
              <a:t>Test one / or several specific hypotheses</a:t>
            </a:r>
          </a:p>
          <a:p>
            <a:r>
              <a:rPr lang="en-GB" dirty="0">
                <a:solidFill>
                  <a:srgbClr val="FF0000"/>
                </a:solidFill>
              </a:rPr>
              <a:t>E.g. does this surface treatment reduce wear</a:t>
            </a:r>
          </a:p>
          <a:p>
            <a:r>
              <a:rPr lang="en-GB" dirty="0">
                <a:solidFill>
                  <a:srgbClr val="FF0000"/>
                </a:solidFill>
              </a:rPr>
              <a:t>Is normal force correlated linearly with friction</a:t>
            </a:r>
          </a:p>
          <a:p>
            <a:r>
              <a:rPr lang="en-GB" dirty="0">
                <a:solidFill>
                  <a:srgbClr val="FF0000"/>
                </a:solidFill>
              </a:rPr>
              <a:t>Does one of these coatings give lower friction than the others</a:t>
            </a:r>
          </a:p>
        </p:txBody>
      </p:sp>
      <p:sp>
        <p:nvSpPr>
          <p:cNvPr id="12" name="TextBox 11">
            <a:extLst>
              <a:ext uri="{FF2B5EF4-FFF2-40B4-BE49-F238E27FC236}">
                <a16:creationId xmlns:a16="http://schemas.microsoft.com/office/drawing/2014/main" id="{1FC12946-625D-46AA-B06B-587019DB81A2}"/>
              </a:ext>
            </a:extLst>
          </p:cNvPr>
          <p:cNvSpPr txBox="1"/>
          <p:nvPr/>
        </p:nvSpPr>
        <p:spPr>
          <a:xfrm>
            <a:off x="2867025" y="4226480"/>
            <a:ext cx="4394408" cy="1200329"/>
          </a:xfrm>
          <a:prstGeom prst="rect">
            <a:avLst/>
          </a:prstGeom>
          <a:noFill/>
        </p:spPr>
        <p:txBody>
          <a:bodyPr wrap="none" rtlCol="0">
            <a:spAutoFit/>
          </a:bodyPr>
          <a:lstStyle/>
          <a:p>
            <a:r>
              <a:rPr lang="en-GB" dirty="0"/>
              <a:t>Model the system / generate hypotheses</a:t>
            </a:r>
          </a:p>
          <a:p>
            <a:r>
              <a:rPr lang="en-GB" dirty="0">
                <a:solidFill>
                  <a:srgbClr val="FF0000"/>
                </a:solidFill>
              </a:rPr>
              <a:t>E.g. model friction over a range of conditions</a:t>
            </a:r>
          </a:p>
          <a:p>
            <a:r>
              <a:rPr lang="en-GB" dirty="0">
                <a:solidFill>
                  <a:srgbClr val="FF0000"/>
                </a:solidFill>
              </a:rPr>
              <a:t>Estimate low wear conditions for a system</a:t>
            </a:r>
          </a:p>
          <a:p>
            <a:r>
              <a:rPr lang="en-GB" dirty="0">
                <a:solidFill>
                  <a:srgbClr val="FF0000"/>
                </a:solidFill>
              </a:rPr>
              <a:t>Estimate important parameters for a system</a:t>
            </a:r>
          </a:p>
        </p:txBody>
      </p:sp>
      <p:sp>
        <p:nvSpPr>
          <p:cNvPr id="13" name="TextBox 12">
            <a:extLst>
              <a:ext uri="{FF2B5EF4-FFF2-40B4-BE49-F238E27FC236}">
                <a16:creationId xmlns:a16="http://schemas.microsoft.com/office/drawing/2014/main" id="{C7AF087B-3845-4DFD-97AB-135793904A7A}"/>
              </a:ext>
            </a:extLst>
          </p:cNvPr>
          <p:cNvSpPr txBox="1"/>
          <p:nvPr/>
        </p:nvSpPr>
        <p:spPr>
          <a:xfrm>
            <a:off x="7981950" y="2104757"/>
            <a:ext cx="4210050" cy="1754326"/>
          </a:xfrm>
          <a:prstGeom prst="rect">
            <a:avLst/>
          </a:prstGeom>
          <a:noFill/>
        </p:spPr>
        <p:txBody>
          <a:bodyPr wrap="square" rtlCol="0">
            <a:spAutoFit/>
          </a:bodyPr>
          <a:lstStyle/>
          <a:p>
            <a:pPr marL="285750" indent="-285750">
              <a:buFont typeface="Arial" panose="020B0604020202020204" pitchFamily="34" charset="0"/>
              <a:buChar char="•"/>
            </a:pPr>
            <a:r>
              <a:rPr lang="en-GB" dirty="0"/>
              <a:t>A model that tests your hypothesis</a:t>
            </a:r>
          </a:p>
          <a:p>
            <a:pPr marL="285750" indent="-285750">
              <a:buFont typeface="Arial" panose="020B0604020202020204" pitchFamily="34" charset="0"/>
              <a:buChar char="•"/>
            </a:pPr>
            <a:r>
              <a:rPr lang="en-GB" dirty="0"/>
              <a:t>Understand all assumptions built  into model</a:t>
            </a:r>
          </a:p>
          <a:p>
            <a:pPr marL="285750" indent="-285750">
              <a:buFont typeface="Arial" panose="020B0604020202020204" pitchFamily="34" charset="0"/>
              <a:buChar char="•"/>
            </a:pPr>
            <a:r>
              <a:rPr lang="en-GB" dirty="0"/>
              <a:t>Minimise number of comparisons</a:t>
            </a:r>
          </a:p>
          <a:p>
            <a:pPr marL="285750" indent="-285750">
              <a:buFont typeface="Arial" panose="020B0604020202020204" pitchFamily="34" charset="0"/>
              <a:buChar char="•"/>
            </a:pPr>
            <a:r>
              <a:rPr lang="en-GB" dirty="0"/>
              <a:t>Decide on number of repeats in advance </a:t>
            </a:r>
          </a:p>
        </p:txBody>
      </p:sp>
      <p:sp>
        <p:nvSpPr>
          <p:cNvPr id="14" name="TextBox 13">
            <a:extLst>
              <a:ext uri="{FF2B5EF4-FFF2-40B4-BE49-F238E27FC236}">
                <a16:creationId xmlns:a16="http://schemas.microsoft.com/office/drawing/2014/main" id="{15C73861-236F-4AB5-ABD2-0ACC7A8433FE}"/>
              </a:ext>
            </a:extLst>
          </p:cNvPr>
          <p:cNvSpPr txBox="1"/>
          <p:nvPr/>
        </p:nvSpPr>
        <p:spPr>
          <a:xfrm>
            <a:off x="7981950" y="4035981"/>
            <a:ext cx="4210050" cy="2031325"/>
          </a:xfrm>
          <a:prstGeom prst="rect">
            <a:avLst/>
          </a:prstGeom>
          <a:noFill/>
        </p:spPr>
        <p:txBody>
          <a:bodyPr wrap="square" rtlCol="0">
            <a:spAutoFit/>
          </a:bodyPr>
          <a:lstStyle/>
          <a:p>
            <a:pPr marL="285750" indent="-285750">
              <a:buFont typeface="Arial" panose="020B0604020202020204" pitchFamily="34" charset="0"/>
              <a:buChar char="•"/>
            </a:pPr>
            <a:r>
              <a:rPr lang="en-GB" dirty="0"/>
              <a:t>A model that represents your data well</a:t>
            </a:r>
          </a:p>
          <a:p>
            <a:pPr marL="285750" indent="-285750">
              <a:buFont typeface="Arial" panose="020B0604020202020204" pitchFamily="34" charset="0"/>
              <a:buChar char="•"/>
            </a:pPr>
            <a:r>
              <a:rPr lang="en-GB" dirty="0"/>
              <a:t>‘Black box’ models sometimes acceptable</a:t>
            </a:r>
          </a:p>
          <a:p>
            <a:pPr marL="285750" indent="-285750">
              <a:buFont typeface="Arial" panose="020B0604020202020204" pitchFamily="34" charset="0"/>
              <a:buChar char="•"/>
            </a:pPr>
            <a:r>
              <a:rPr lang="en-GB" dirty="0"/>
              <a:t>Make several comparisons find ‘best’ parameters</a:t>
            </a:r>
          </a:p>
          <a:p>
            <a:pPr marL="285750" indent="-285750">
              <a:buFont typeface="Arial" panose="020B0604020202020204" pitchFamily="34" charset="0"/>
              <a:buChar char="•"/>
            </a:pPr>
            <a:r>
              <a:rPr lang="en-GB" dirty="0"/>
              <a:t>Let the data ‘speak’</a:t>
            </a:r>
          </a:p>
          <a:p>
            <a:pPr marL="285750" indent="-285750">
              <a:buFont typeface="Arial" panose="020B0604020202020204" pitchFamily="34" charset="0"/>
              <a:buChar char="•"/>
            </a:pPr>
            <a:r>
              <a:rPr lang="en-GB" dirty="0"/>
              <a:t>Possible to add data and remodel</a:t>
            </a:r>
          </a:p>
        </p:txBody>
      </p:sp>
      <p:cxnSp>
        <p:nvCxnSpPr>
          <p:cNvPr id="16" name="Straight Connector 15">
            <a:extLst>
              <a:ext uri="{FF2B5EF4-FFF2-40B4-BE49-F238E27FC236}">
                <a16:creationId xmlns:a16="http://schemas.microsoft.com/office/drawing/2014/main" id="{866B02DF-456B-4629-92FD-C4204DA13F40}"/>
              </a:ext>
            </a:extLst>
          </p:cNvPr>
          <p:cNvCxnSpPr/>
          <p:nvPr/>
        </p:nvCxnSpPr>
        <p:spPr>
          <a:xfrm>
            <a:off x="2867025" y="3905250"/>
            <a:ext cx="9324975"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6770515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97DEC6-3F1E-4EE3-8F7B-9E866A9AC9B8}"/>
              </a:ext>
            </a:extLst>
          </p:cNvPr>
          <p:cNvSpPr>
            <a:spLocks noGrp="1"/>
          </p:cNvSpPr>
          <p:nvPr>
            <p:ph type="title"/>
          </p:nvPr>
        </p:nvSpPr>
        <p:spPr/>
        <p:txBody>
          <a:bodyPr/>
          <a:lstStyle/>
          <a:p>
            <a:r>
              <a:rPr lang="en-GB" dirty="0"/>
              <a:t>How is machine learning different</a:t>
            </a:r>
          </a:p>
        </p:txBody>
      </p:sp>
      <p:sp>
        <p:nvSpPr>
          <p:cNvPr id="3" name="Content Placeholder 2">
            <a:extLst>
              <a:ext uri="{FF2B5EF4-FFF2-40B4-BE49-F238E27FC236}">
                <a16:creationId xmlns:a16="http://schemas.microsoft.com/office/drawing/2014/main" id="{054C22D0-B33C-49CE-85B3-4909F24804F6}"/>
              </a:ext>
            </a:extLst>
          </p:cNvPr>
          <p:cNvSpPr>
            <a:spLocks noGrp="1"/>
          </p:cNvSpPr>
          <p:nvPr>
            <p:ph idx="1"/>
          </p:nvPr>
        </p:nvSpPr>
        <p:spPr/>
        <p:txBody>
          <a:bodyPr/>
          <a:lstStyle/>
          <a:p>
            <a:endParaRPr lang="en-GB" dirty="0"/>
          </a:p>
        </p:txBody>
      </p:sp>
    </p:spTree>
    <p:extLst>
      <p:ext uri="{BB962C8B-B14F-4D97-AF65-F5344CB8AC3E}">
        <p14:creationId xmlns:p14="http://schemas.microsoft.com/office/powerpoint/2010/main" val="58889587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4819AA-326E-49EC-8013-5495929802CE}"/>
              </a:ext>
            </a:extLst>
          </p:cNvPr>
          <p:cNvSpPr>
            <a:spLocks noGrp="1"/>
          </p:cNvSpPr>
          <p:nvPr>
            <p:ph type="title"/>
          </p:nvPr>
        </p:nvSpPr>
        <p:spPr/>
        <p:txBody>
          <a:bodyPr/>
          <a:lstStyle/>
          <a:p>
            <a:r>
              <a:rPr lang="en-GB" dirty="0"/>
              <a:t>The end</a:t>
            </a:r>
          </a:p>
        </p:txBody>
      </p:sp>
      <p:sp>
        <p:nvSpPr>
          <p:cNvPr id="3" name="Content Placeholder 2">
            <a:extLst>
              <a:ext uri="{FF2B5EF4-FFF2-40B4-BE49-F238E27FC236}">
                <a16:creationId xmlns:a16="http://schemas.microsoft.com/office/drawing/2014/main" id="{067C0BAD-4E28-42E2-A144-E9F4DBF699FF}"/>
              </a:ext>
            </a:extLst>
          </p:cNvPr>
          <p:cNvSpPr>
            <a:spLocks noGrp="1"/>
          </p:cNvSpPr>
          <p:nvPr>
            <p:ph idx="1"/>
          </p:nvPr>
        </p:nvSpPr>
        <p:spPr/>
        <p:txBody>
          <a:bodyPr/>
          <a:lstStyle/>
          <a:p>
            <a:endParaRPr lang="en-GB"/>
          </a:p>
        </p:txBody>
      </p:sp>
    </p:spTree>
    <p:extLst>
      <p:ext uri="{BB962C8B-B14F-4D97-AF65-F5344CB8AC3E}">
        <p14:creationId xmlns:p14="http://schemas.microsoft.com/office/powerpoint/2010/main" val="11066568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3336F4-FD31-44E8-AE59-405385A289DB}"/>
              </a:ext>
            </a:extLst>
          </p:cNvPr>
          <p:cNvSpPr>
            <a:spLocks noGrp="1"/>
          </p:cNvSpPr>
          <p:nvPr>
            <p:ph type="title"/>
          </p:nvPr>
        </p:nvSpPr>
        <p:spPr/>
        <p:txBody>
          <a:bodyPr/>
          <a:lstStyle/>
          <a:p>
            <a:r>
              <a:rPr lang="en-GB" dirty="0"/>
              <a:t>Measurement</a:t>
            </a:r>
          </a:p>
        </p:txBody>
      </p:sp>
      <p:pic>
        <p:nvPicPr>
          <p:cNvPr id="6" name="Content Placeholder 5">
            <a:extLst>
              <a:ext uri="{FF2B5EF4-FFF2-40B4-BE49-F238E27FC236}">
                <a16:creationId xmlns:a16="http://schemas.microsoft.com/office/drawing/2014/main" id="{28A6DD1F-EA3B-4C85-86BE-AC95262B110A}"/>
              </a:ext>
            </a:extLst>
          </p:cNvPr>
          <p:cNvPicPr>
            <a:picLocks noGrp="1" noChangeAspect="1"/>
          </p:cNvPicPr>
          <p:nvPr>
            <p:ph idx="1"/>
          </p:nvPr>
        </p:nvPicPr>
        <p:blipFill>
          <a:blip r:embed="rId3"/>
          <a:stretch>
            <a:fillRect/>
          </a:stretch>
        </p:blipFill>
        <p:spPr>
          <a:xfrm>
            <a:off x="404758" y="2314575"/>
            <a:ext cx="5213893" cy="2954338"/>
          </a:xfrm>
          <a:prstGeom prst="rect">
            <a:avLst/>
          </a:prstGeom>
        </p:spPr>
      </p:pic>
      <p:pic>
        <p:nvPicPr>
          <p:cNvPr id="7" name="Picture 6">
            <a:extLst>
              <a:ext uri="{FF2B5EF4-FFF2-40B4-BE49-F238E27FC236}">
                <a16:creationId xmlns:a16="http://schemas.microsoft.com/office/drawing/2014/main" id="{782B1C91-86AD-4054-868C-D23E5D2797BE}"/>
              </a:ext>
            </a:extLst>
          </p:cNvPr>
          <p:cNvPicPr>
            <a:picLocks noChangeAspect="1"/>
          </p:cNvPicPr>
          <p:nvPr/>
        </p:nvPicPr>
        <p:blipFill>
          <a:blip r:embed="rId4"/>
          <a:stretch>
            <a:fillRect/>
          </a:stretch>
        </p:blipFill>
        <p:spPr>
          <a:xfrm>
            <a:off x="5790101" y="2483445"/>
            <a:ext cx="4376738" cy="2970582"/>
          </a:xfrm>
          <a:prstGeom prst="rect">
            <a:avLst/>
          </a:prstGeom>
        </p:spPr>
      </p:pic>
      <p:sp>
        <p:nvSpPr>
          <p:cNvPr id="8" name="Rectangle 7">
            <a:extLst>
              <a:ext uri="{FF2B5EF4-FFF2-40B4-BE49-F238E27FC236}">
                <a16:creationId xmlns:a16="http://schemas.microsoft.com/office/drawing/2014/main" id="{84BD7AC2-0BF3-47B3-8D5A-151443F92383}"/>
              </a:ext>
            </a:extLst>
          </p:cNvPr>
          <p:cNvSpPr/>
          <p:nvPr/>
        </p:nvSpPr>
        <p:spPr>
          <a:xfrm>
            <a:off x="6504164" y="2681021"/>
            <a:ext cx="2314575" cy="2190750"/>
          </a:xfrm>
          <a:prstGeom prst="rect">
            <a:avLst/>
          </a:prstGeom>
          <a:solidFill>
            <a:srgbClr val="99CB38">
              <a:alpha val="1803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1" name="Group 10">
            <a:extLst>
              <a:ext uri="{FF2B5EF4-FFF2-40B4-BE49-F238E27FC236}">
                <a16:creationId xmlns:a16="http://schemas.microsoft.com/office/drawing/2014/main" id="{87F6A3EF-A2FA-41CA-A459-CB99CAD341C0}"/>
              </a:ext>
            </a:extLst>
          </p:cNvPr>
          <p:cNvGrpSpPr/>
          <p:nvPr/>
        </p:nvGrpSpPr>
        <p:grpSpPr>
          <a:xfrm>
            <a:off x="9944100" y="2754019"/>
            <a:ext cx="2609850" cy="2075450"/>
            <a:chOff x="10125075" y="3028950"/>
            <a:chExt cx="2000250" cy="1590675"/>
          </a:xfrm>
        </p:grpSpPr>
        <p:sp>
          <p:nvSpPr>
            <p:cNvPr id="10" name="Explosion: 14 Points 9">
              <a:extLst>
                <a:ext uri="{FF2B5EF4-FFF2-40B4-BE49-F238E27FC236}">
                  <a16:creationId xmlns:a16="http://schemas.microsoft.com/office/drawing/2014/main" id="{D9EB5908-7061-469C-8388-24F41F8F3050}"/>
                </a:ext>
              </a:extLst>
            </p:cNvPr>
            <p:cNvSpPr/>
            <p:nvPr/>
          </p:nvSpPr>
          <p:spPr>
            <a:xfrm>
              <a:off x="10125075" y="3028950"/>
              <a:ext cx="2000250" cy="1590675"/>
            </a:xfrm>
            <a:prstGeom prst="irregularSeal2">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Box 8">
              <a:extLst>
                <a:ext uri="{FF2B5EF4-FFF2-40B4-BE49-F238E27FC236}">
                  <a16:creationId xmlns:a16="http://schemas.microsoft.com/office/drawing/2014/main" id="{ECB0C251-7072-403A-BA6C-F172F24F2F58}"/>
                </a:ext>
              </a:extLst>
            </p:cNvPr>
            <p:cNvSpPr txBox="1"/>
            <p:nvPr/>
          </p:nvSpPr>
          <p:spPr>
            <a:xfrm>
              <a:off x="10580180" y="3560911"/>
              <a:ext cx="1090039" cy="461665"/>
            </a:xfrm>
            <a:prstGeom prst="rect">
              <a:avLst/>
            </a:prstGeom>
            <a:noFill/>
          </p:spPr>
          <p:txBody>
            <a:bodyPr wrap="square" rtlCol="0">
              <a:spAutoFit/>
            </a:bodyPr>
            <a:lstStyle/>
            <a:p>
              <a:pPr algn="ctr"/>
              <a:r>
                <a:rPr lang="el-GR" sz="2400" dirty="0">
                  <a:latin typeface="Calibri" panose="020F0502020204030204" pitchFamily="34" charset="0"/>
                  <a:cs typeface="Calibri" panose="020F0502020204030204" pitchFamily="34" charset="0"/>
                </a:rPr>
                <a:t>μ</a:t>
              </a:r>
              <a:r>
                <a:rPr lang="en-GB" sz="2400" dirty="0">
                  <a:latin typeface="Calibri" panose="020F0502020204030204" pitchFamily="34" charset="0"/>
                  <a:cs typeface="Calibri" panose="020F0502020204030204" pitchFamily="34" charset="0"/>
                </a:rPr>
                <a:t>=0.23</a:t>
              </a:r>
            </a:p>
          </p:txBody>
        </p:sp>
      </p:grpSp>
      <p:sp>
        <p:nvSpPr>
          <p:cNvPr id="14" name="TextBox 13">
            <a:extLst>
              <a:ext uri="{FF2B5EF4-FFF2-40B4-BE49-F238E27FC236}">
                <a16:creationId xmlns:a16="http://schemas.microsoft.com/office/drawing/2014/main" id="{2A376976-894F-4608-9B1A-87DAB86CD691}"/>
              </a:ext>
            </a:extLst>
          </p:cNvPr>
          <p:cNvSpPr txBox="1"/>
          <p:nvPr/>
        </p:nvSpPr>
        <p:spPr>
          <a:xfrm>
            <a:off x="10697203" y="3451991"/>
            <a:ext cx="1090039" cy="830997"/>
          </a:xfrm>
          <a:prstGeom prst="rect">
            <a:avLst/>
          </a:prstGeom>
          <a:noFill/>
        </p:spPr>
        <p:txBody>
          <a:bodyPr wrap="square" rtlCol="0">
            <a:spAutoFit/>
          </a:bodyPr>
          <a:lstStyle/>
          <a:p>
            <a:pPr algn="ctr"/>
            <a:r>
              <a:rPr lang="el-GR" sz="2400" dirty="0">
                <a:highlight>
                  <a:srgbClr val="FFFF00"/>
                </a:highlight>
                <a:latin typeface="Calibri" panose="020F0502020204030204" pitchFamily="34" charset="0"/>
                <a:cs typeface="Calibri" panose="020F0502020204030204" pitchFamily="34" charset="0"/>
              </a:rPr>
              <a:t>μ</a:t>
            </a:r>
            <a:r>
              <a:rPr lang="en-GB" sz="2400" dirty="0">
                <a:highlight>
                  <a:srgbClr val="FFFF00"/>
                </a:highlight>
                <a:latin typeface="Calibri" panose="020F0502020204030204" pitchFamily="34" charset="0"/>
                <a:cs typeface="Calibri" panose="020F0502020204030204" pitchFamily="34" charset="0"/>
              </a:rPr>
              <a:t>=0.23</a:t>
            </a:r>
          </a:p>
          <a:p>
            <a:pPr algn="ctr"/>
            <a:r>
              <a:rPr lang="en-GB" sz="2400" dirty="0">
                <a:highlight>
                  <a:srgbClr val="FFFF00"/>
                </a:highlight>
                <a:latin typeface="Calibri" panose="020F0502020204030204" pitchFamily="34" charset="0"/>
                <a:cs typeface="Calibri" panose="020F0502020204030204" pitchFamily="34" charset="0"/>
              </a:rPr>
              <a:t>±0.05</a:t>
            </a:r>
            <a:endParaRPr lang="en-GB" sz="2400" dirty="0">
              <a:highlight>
                <a:srgbClr val="FFFF00"/>
              </a:highlight>
            </a:endParaRPr>
          </a:p>
        </p:txBody>
      </p:sp>
    </p:spTree>
    <p:extLst>
      <p:ext uri="{BB962C8B-B14F-4D97-AF65-F5344CB8AC3E}">
        <p14:creationId xmlns:p14="http://schemas.microsoft.com/office/powerpoint/2010/main" val="1521115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4"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C5CF19-5C1F-4D7A-9533-3B1C6AA70E25}"/>
              </a:ext>
            </a:extLst>
          </p:cNvPr>
          <p:cNvSpPr>
            <a:spLocks noGrp="1"/>
          </p:cNvSpPr>
          <p:nvPr>
            <p:ph type="title"/>
          </p:nvPr>
        </p:nvSpPr>
        <p:spPr/>
        <p:txBody>
          <a:bodyPr/>
          <a:lstStyle/>
          <a:p>
            <a:r>
              <a:rPr lang="en-GB" dirty="0">
                <a:highlight>
                  <a:srgbClr val="FFFF00"/>
                </a:highlight>
              </a:rPr>
              <a:t>What are the model coefficients?</a:t>
            </a:r>
          </a:p>
        </p:txBody>
      </p:sp>
      <p:sp>
        <p:nvSpPr>
          <p:cNvPr id="3" name="Content Placeholder 2">
            <a:extLst>
              <a:ext uri="{FF2B5EF4-FFF2-40B4-BE49-F238E27FC236}">
                <a16:creationId xmlns:a16="http://schemas.microsoft.com/office/drawing/2014/main" id="{A59D7011-D349-432D-95E5-54BC50126676}"/>
              </a:ext>
            </a:extLst>
          </p:cNvPr>
          <p:cNvSpPr>
            <a:spLocks noGrp="1"/>
          </p:cNvSpPr>
          <p:nvPr>
            <p:ph idx="1"/>
          </p:nvPr>
        </p:nvSpPr>
        <p:spPr>
          <a:xfrm>
            <a:off x="1097280" y="3657600"/>
            <a:ext cx="10058400" cy="2211493"/>
          </a:xfrm>
        </p:spPr>
        <p:txBody>
          <a:bodyPr/>
          <a:lstStyle/>
          <a:p>
            <a:r>
              <a:rPr lang="en-GB" dirty="0"/>
              <a:t>A larger coefficient doesn’t mean a more important effect if the data are not normalised</a:t>
            </a:r>
          </a:p>
          <a:p>
            <a:r>
              <a:rPr lang="en-GB" dirty="0"/>
              <a:t>Even with normalised data the effects must be compared with reference to the measurement range</a:t>
            </a:r>
          </a:p>
        </p:txBody>
      </p:sp>
    </p:spTree>
    <p:extLst>
      <p:ext uri="{BB962C8B-B14F-4D97-AF65-F5344CB8AC3E}">
        <p14:creationId xmlns:p14="http://schemas.microsoft.com/office/powerpoint/2010/main" val="145957029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B71BC3-913A-44FD-B8DD-307396D7DEBE}"/>
              </a:ext>
            </a:extLst>
          </p:cNvPr>
          <p:cNvSpPr>
            <a:spLocks noGrp="1"/>
          </p:cNvSpPr>
          <p:nvPr>
            <p:ph type="title"/>
          </p:nvPr>
        </p:nvSpPr>
        <p:spPr/>
        <p:txBody>
          <a:bodyPr/>
          <a:lstStyle/>
          <a:p>
            <a:r>
              <a:rPr lang="en-GB" dirty="0"/>
              <a:t>A case study</a:t>
            </a:r>
          </a:p>
        </p:txBody>
      </p:sp>
      <p:sp>
        <p:nvSpPr>
          <p:cNvPr id="3" name="Content Placeholder 2">
            <a:extLst>
              <a:ext uri="{FF2B5EF4-FFF2-40B4-BE49-F238E27FC236}">
                <a16:creationId xmlns:a16="http://schemas.microsoft.com/office/drawing/2014/main" id="{2D9D8F07-B9AA-494C-926C-97279E212D90}"/>
              </a:ext>
            </a:extLst>
          </p:cNvPr>
          <p:cNvSpPr>
            <a:spLocks noGrp="1"/>
          </p:cNvSpPr>
          <p:nvPr>
            <p:ph idx="1"/>
          </p:nvPr>
        </p:nvSpPr>
        <p:spPr>
          <a:xfrm>
            <a:off x="1097281" y="1845734"/>
            <a:ext cx="5115950" cy="4023360"/>
          </a:xfrm>
        </p:spPr>
        <p:txBody>
          <a:bodyPr/>
          <a:lstStyle/>
          <a:p>
            <a:r>
              <a:rPr lang="en-GB" dirty="0"/>
              <a:t>Machining carbon fibre composites:</a:t>
            </a:r>
          </a:p>
          <a:p>
            <a:r>
              <a:rPr lang="en-GB" dirty="0"/>
              <a:t>Surface roughness is important for strength and fatigue properties, we want to know how this changes with feed rate tool speed and tool wear.</a:t>
            </a:r>
          </a:p>
          <a:p>
            <a:r>
              <a:rPr lang="en-GB" dirty="0"/>
              <a:t>Researchers have run experiments to model the changes in roughness with respect to machining parameters previously.</a:t>
            </a:r>
          </a:p>
          <a:p>
            <a:r>
              <a:rPr lang="en-GB" dirty="0"/>
              <a:t>But recent work has shown that the roughest ply is most important</a:t>
            </a:r>
          </a:p>
          <a:p>
            <a:r>
              <a:rPr lang="en-GB" dirty="0" err="1"/>
              <a:t>Plys</a:t>
            </a:r>
            <a:r>
              <a:rPr lang="en-GB" dirty="0"/>
              <a:t> have 4 possible orientations: (135 or -45, 0, 45 and 90</a:t>
            </a:r>
            <a:r>
              <a:rPr lang="en-GB" baseline="30000" dirty="0"/>
              <a:t>o</a:t>
            </a:r>
            <a:r>
              <a:rPr lang="en-GB" dirty="0"/>
              <a:t>) </a:t>
            </a:r>
          </a:p>
          <a:p>
            <a:endParaRPr lang="en-GB" dirty="0"/>
          </a:p>
        </p:txBody>
      </p:sp>
      <p:pic>
        <p:nvPicPr>
          <p:cNvPr id="4" name="Picture 3">
            <a:extLst>
              <a:ext uri="{FF2B5EF4-FFF2-40B4-BE49-F238E27FC236}">
                <a16:creationId xmlns:a16="http://schemas.microsoft.com/office/drawing/2014/main" id="{531B13E0-B98C-434A-8DCD-843CE93E08C4}"/>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6787663" y="1845734"/>
            <a:ext cx="4973522" cy="4458759"/>
          </a:xfrm>
          <a:prstGeom prst="rect">
            <a:avLst/>
          </a:prstGeom>
          <a:noFill/>
        </p:spPr>
      </p:pic>
    </p:spTree>
    <p:extLst>
      <p:ext uri="{BB962C8B-B14F-4D97-AF65-F5344CB8AC3E}">
        <p14:creationId xmlns:p14="http://schemas.microsoft.com/office/powerpoint/2010/main" val="344218144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286871-1575-419A-9FFE-C31F2538F173}"/>
              </a:ext>
            </a:extLst>
          </p:cNvPr>
          <p:cNvSpPr>
            <a:spLocks noGrp="1"/>
          </p:cNvSpPr>
          <p:nvPr>
            <p:ph type="title"/>
          </p:nvPr>
        </p:nvSpPr>
        <p:spPr/>
        <p:txBody>
          <a:bodyPr/>
          <a:lstStyle/>
          <a:p>
            <a:r>
              <a:rPr lang="en-GB" dirty="0"/>
              <a:t>Case study</a:t>
            </a:r>
          </a:p>
        </p:txBody>
      </p:sp>
      <p:pic>
        <p:nvPicPr>
          <p:cNvPr id="4" name="Picture 3" descr="A picture containing clock&#10;&#10;Description automatically generated">
            <a:extLst>
              <a:ext uri="{FF2B5EF4-FFF2-40B4-BE49-F238E27FC236}">
                <a16:creationId xmlns:a16="http://schemas.microsoft.com/office/drawing/2014/main" id="{D11CBA6E-F862-4A41-8688-76B665CA5B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92752" y="2269694"/>
            <a:ext cx="3752442" cy="3752442"/>
          </a:xfrm>
          <a:prstGeom prst="rect">
            <a:avLst/>
          </a:prstGeom>
        </p:spPr>
      </p:pic>
      <p:pic>
        <p:nvPicPr>
          <p:cNvPr id="6" name="Picture 5">
            <a:extLst>
              <a:ext uri="{FF2B5EF4-FFF2-40B4-BE49-F238E27FC236}">
                <a16:creationId xmlns:a16="http://schemas.microsoft.com/office/drawing/2014/main" id="{97355195-4CD9-4B0A-B87F-3CFAA3A1996C}"/>
              </a:ext>
            </a:extLst>
          </p:cNvPr>
          <p:cNvPicPr/>
          <p:nvPr/>
        </p:nvPicPr>
        <p:blipFill rotWithShape="1">
          <a:blip r:embed="rId3" cstate="print">
            <a:extLst>
              <a:ext uri="{28A0092B-C50C-407E-A947-70E740481C1C}">
                <a14:useLocalDpi xmlns:a14="http://schemas.microsoft.com/office/drawing/2010/main" val="0"/>
              </a:ext>
            </a:extLst>
          </a:blip>
          <a:srcRect l="33248"/>
          <a:stretch/>
        </p:blipFill>
        <p:spPr bwMode="auto">
          <a:xfrm>
            <a:off x="1782396" y="1842135"/>
            <a:ext cx="2823008" cy="4607560"/>
          </a:xfrm>
          <a:prstGeom prst="rect">
            <a:avLst/>
          </a:prstGeom>
          <a:noFill/>
        </p:spPr>
      </p:pic>
    </p:spTree>
    <p:extLst>
      <p:ext uri="{BB962C8B-B14F-4D97-AF65-F5344CB8AC3E}">
        <p14:creationId xmlns:p14="http://schemas.microsoft.com/office/powerpoint/2010/main" val="297149016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26491A-7312-4805-9F0B-E5FF5AC107BC}"/>
              </a:ext>
            </a:extLst>
          </p:cNvPr>
          <p:cNvSpPr>
            <a:spLocks noGrp="1"/>
          </p:cNvSpPr>
          <p:nvPr>
            <p:ph type="title"/>
          </p:nvPr>
        </p:nvSpPr>
        <p:spPr/>
        <p:txBody>
          <a:bodyPr/>
          <a:lstStyle/>
          <a:p>
            <a:r>
              <a:rPr lang="en-GB" dirty="0"/>
              <a:t>Case study</a:t>
            </a:r>
          </a:p>
        </p:txBody>
      </p:sp>
      <p:pic>
        <p:nvPicPr>
          <p:cNvPr id="7" name="Content Placeholder 6" descr="A screenshot of a cell phone&#10;&#10;Description automatically generated">
            <a:extLst>
              <a:ext uri="{FF2B5EF4-FFF2-40B4-BE49-F238E27FC236}">
                <a16:creationId xmlns:a16="http://schemas.microsoft.com/office/drawing/2014/main" id="{1B53D6F0-5181-4589-A6C7-3D8A01F6390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78355" y="1975216"/>
            <a:ext cx="4274145" cy="4022725"/>
          </a:xfrm>
        </p:spPr>
      </p:pic>
      <p:sp>
        <p:nvSpPr>
          <p:cNvPr id="14" name="TextBox 13">
            <a:extLst>
              <a:ext uri="{FF2B5EF4-FFF2-40B4-BE49-F238E27FC236}">
                <a16:creationId xmlns:a16="http://schemas.microsoft.com/office/drawing/2014/main" id="{B7CDF178-A55F-4634-B550-5008A1AC238A}"/>
              </a:ext>
            </a:extLst>
          </p:cNvPr>
          <p:cNvSpPr txBox="1"/>
          <p:nvPr/>
        </p:nvSpPr>
        <p:spPr>
          <a:xfrm>
            <a:off x="7248524" y="2286000"/>
            <a:ext cx="3638551" cy="646331"/>
          </a:xfrm>
          <a:prstGeom prst="rect">
            <a:avLst/>
          </a:prstGeom>
          <a:noFill/>
        </p:spPr>
        <p:txBody>
          <a:bodyPr wrap="square" rtlCol="0">
            <a:spAutoFit/>
          </a:bodyPr>
          <a:lstStyle/>
          <a:p>
            <a:r>
              <a:rPr lang="en-GB" dirty="0"/>
              <a:t>R</a:t>
            </a:r>
            <a:r>
              <a:rPr lang="en-GB" baseline="30000" dirty="0"/>
              <a:t>2</a:t>
            </a:r>
            <a:r>
              <a:rPr lang="en-GB" dirty="0"/>
              <a:t> for roughest ply is 0.06</a:t>
            </a:r>
          </a:p>
          <a:p>
            <a:r>
              <a:rPr lang="en-GB" dirty="0"/>
              <a:t>no correlation with ‘overall’ model</a:t>
            </a:r>
          </a:p>
        </p:txBody>
      </p:sp>
      <p:cxnSp>
        <p:nvCxnSpPr>
          <p:cNvPr id="16" name="Straight Connector 15">
            <a:extLst>
              <a:ext uri="{FF2B5EF4-FFF2-40B4-BE49-F238E27FC236}">
                <a16:creationId xmlns:a16="http://schemas.microsoft.com/office/drawing/2014/main" id="{3ABF33FD-7BA8-4096-B63F-A1DB2CC69E8E}"/>
              </a:ext>
            </a:extLst>
          </p:cNvPr>
          <p:cNvCxnSpPr>
            <a:cxnSpLocks/>
            <a:stCxn id="14" idx="1"/>
          </p:cNvCxnSpPr>
          <p:nvPr/>
        </p:nvCxnSpPr>
        <p:spPr>
          <a:xfrm flipH="1" flipV="1">
            <a:off x="5238752" y="2470668"/>
            <a:ext cx="2009772" cy="138498"/>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302343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BA641-066B-4CD5-A5AB-045A8D583796}"/>
              </a:ext>
            </a:extLst>
          </p:cNvPr>
          <p:cNvSpPr>
            <a:spLocks noGrp="1"/>
          </p:cNvSpPr>
          <p:nvPr>
            <p:ph type="title"/>
          </p:nvPr>
        </p:nvSpPr>
        <p:spPr/>
        <p:txBody>
          <a:bodyPr/>
          <a:lstStyle/>
          <a:p>
            <a:r>
              <a:rPr lang="en-GB" dirty="0"/>
              <a:t>Case study</a:t>
            </a:r>
          </a:p>
        </p:txBody>
      </p:sp>
      <p:sp>
        <p:nvSpPr>
          <p:cNvPr id="3" name="Content Placeholder 2">
            <a:extLst>
              <a:ext uri="{FF2B5EF4-FFF2-40B4-BE49-F238E27FC236}">
                <a16:creationId xmlns:a16="http://schemas.microsoft.com/office/drawing/2014/main" id="{0AAB855F-468A-4020-A9D7-020F3E6A7140}"/>
              </a:ext>
            </a:extLst>
          </p:cNvPr>
          <p:cNvSpPr>
            <a:spLocks noGrp="1"/>
          </p:cNvSpPr>
          <p:nvPr>
            <p:ph idx="1"/>
          </p:nvPr>
        </p:nvSpPr>
        <p:spPr/>
        <p:txBody>
          <a:bodyPr/>
          <a:lstStyle/>
          <a:p>
            <a:endParaRPr lang="en-GB" dirty="0"/>
          </a:p>
        </p:txBody>
      </p:sp>
      <p:pic>
        <p:nvPicPr>
          <p:cNvPr id="4" name="Picture 3" descr="A picture containing screenshot&#10;&#10;Description automatically generated">
            <a:extLst>
              <a:ext uri="{FF2B5EF4-FFF2-40B4-BE49-F238E27FC236}">
                <a16:creationId xmlns:a16="http://schemas.microsoft.com/office/drawing/2014/main" id="{33237639-8265-4B4B-A592-ED6036982E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01967" y="1954743"/>
            <a:ext cx="4110913" cy="4022725"/>
          </a:xfrm>
          <a:prstGeom prst="rect">
            <a:avLst/>
          </a:prstGeom>
        </p:spPr>
      </p:pic>
      <p:pic>
        <p:nvPicPr>
          <p:cNvPr id="5" name="Picture 4">
            <a:extLst>
              <a:ext uri="{FF2B5EF4-FFF2-40B4-BE49-F238E27FC236}">
                <a16:creationId xmlns:a16="http://schemas.microsoft.com/office/drawing/2014/main" id="{297D4D31-23BD-4F95-AA9D-BE4F891847EF}"/>
              </a:ext>
            </a:extLst>
          </p:cNvPr>
          <p:cNvPicPr>
            <a:picLocks noChangeAspect="1"/>
          </p:cNvPicPr>
          <p:nvPr/>
        </p:nvPicPr>
        <p:blipFill rotWithShape="1">
          <a:blip r:embed="rId3"/>
          <a:srcRect r="18677" b="13967"/>
          <a:stretch/>
        </p:blipFill>
        <p:spPr>
          <a:xfrm>
            <a:off x="1181886" y="2994031"/>
            <a:ext cx="5862881" cy="2215996"/>
          </a:xfrm>
          <a:prstGeom prst="rect">
            <a:avLst/>
          </a:prstGeom>
        </p:spPr>
      </p:pic>
    </p:spTree>
    <p:extLst>
      <p:ext uri="{BB962C8B-B14F-4D97-AF65-F5344CB8AC3E}">
        <p14:creationId xmlns:p14="http://schemas.microsoft.com/office/powerpoint/2010/main" val="370592288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6D6D85-8E07-4B20-9296-7B7FF6EE56FC}"/>
              </a:ext>
            </a:extLst>
          </p:cNvPr>
          <p:cNvSpPr>
            <a:spLocks noGrp="1"/>
          </p:cNvSpPr>
          <p:nvPr>
            <p:ph type="title"/>
          </p:nvPr>
        </p:nvSpPr>
        <p:spPr/>
        <p:txBody>
          <a:bodyPr/>
          <a:lstStyle/>
          <a:p>
            <a:r>
              <a:rPr lang="en-GB" dirty="0"/>
              <a:t>What is the p-value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FC94F0F-BFDC-487A-BA73-F21202F76C69}"/>
                  </a:ext>
                </a:extLst>
              </p:cNvPr>
              <p:cNvSpPr>
                <a:spLocks noGrp="1"/>
              </p:cNvSpPr>
              <p:nvPr>
                <p:ph idx="1"/>
              </p:nvPr>
            </p:nvSpPr>
            <p:spPr>
              <a:xfrm>
                <a:off x="1097280" y="2790824"/>
                <a:ext cx="10058400" cy="3078269"/>
              </a:xfrm>
            </p:spPr>
            <p:txBody>
              <a:bodyPr/>
              <a:lstStyle/>
              <a:p>
                <a:pPr algn="ctr"/>
                <a14:m>
                  <m:oMath xmlns:m="http://schemas.openxmlformats.org/officeDocument/2006/math">
                    <m:r>
                      <a:rPr lang="en-GB" b="0" i="1" smtClean="0">
                        <a:latin typeface="Cambria Math" panose="02040503050406030204" pitchFamily="18" charset="0"/>
                      </a:rPr>
                      <m:t>𝑝</m:t>
                    </m:r>
                    <m:r>
                      <a:rPr lang="en-GB" b="0" i="1" smtClean="0">
                        <a:latin typeface="Cambria Math" panose="02040503050406030204" pitchFamily="18" charset="0"/>
                      </a:rPr>
                      <m:t>=</m:t>
                    </m:r>
                    <m:r>
                      <a:rPr lang="en-GB" b="0" i="1" smtClean="0">
                        <a:latin typeface="Cambria Math" panose="02040503050406030204" pitchFamily="18" charset="0"/>
                      </a:rPr>
                      <m:t>𝑃</m:t>
                    </m:r>
                    <m:d>
                      <m:dPr>
                        <m:endChr m:val="|"/>
                        <m:ctrlPr>
                          <a:rPr lang="en-GB" b="0" i="1" smtClean="0">
                            <a:latin typeface="Cambria Math" panose="02040503050406030204" pitchFamily="18" charset="0"/>
                          </a:rPr>
                        </m:ctrlPr>
                      </m:dPr>
                      <m:e>
                        <m:r>
                          <a:rPr lang="en-GB" b="0" i="1" smtClean="0">
                            <a:latin typeface="Cambria Math" panose="02040503050406030204" pitchFamily="18" charset="0"/>
                          </a:rPr>
                          <m:t>𝑋</m:t>
                        </m:r>
                        <m:r>
                          <a:rPr lang="en-GB" b="0" i="1" smtClean="0">
                            <a:latin typeface="Cambria Math" panose="02040503050406030204" pitchFamily="18" charset="0"/>
                          </a:rPr>
                          <m:t>≥|</m:t>
                        </m:r>
                        <m:r>
                          <a:rPr lang="en-GB" b="0" i="1" smtClean="0">
                            <a:latin typeface="Cambria Math" panose="02040503050406030204" pitchFamily="18" charset="0"/>
                          </a:rPr>
                          <m:t>𝑥</m:t>
                        </m:r>
                        <m:r>
                          <a:rPr lang="en-GB" b="0" i="1" smtClean="0">
                            <a:latin typeface="Cambria Math" panose="02040503050406030204" pitchFamily="18" charset="0"/>
                          </a:rPr>
                          <m:t>| </m:t>
                        </m:r>
                      </m:e>
                    </m:d>
                    <m:sSub>
                      <m:sSubPr>
                        <m:ctrlPr>
                          <a:rPr lang="en-GB" b="0" i="1" smtClean="0">
                            <a:latin typeface="Cambria Math" panose="02040503050406030204" pitchFamily="18" charset="0"/>
                          </a:rPr>
                        </m:ctrlPr>
                      </m:sSubPr>
                      <m:e>
                        <m:r>
                          <a:rPr lang="en-GB" b="0" i="1" smtClean="0">
                            <a:latin typeface="Cambria Math" panose="02040503050406030204" pitchFamily="18" charset="0"/>
                          </a:rPr>
                          <m:t>𝐻</m:t>
                        </m:r>
                      </m:e>
                      <m:sub>
                        <m:r>
                          <a:rPr lang="en-GB" b="0" i="1" smtClean="0">
                            <a:latin typeface="Cambria Math" panose="02040503050406030204" pitchFamily="18" charset="0"/>
                          </a:rPr>
                          <m:t>0</m:t>
                        </m:r>
                      </m:sub>
                    </m:sSub>
                    <m:r>
                      <a:rPr lang="en-GB" b="0" i="1" smtClean="0">
                        <a:latin typeface="Cambria Math" panose="02040503050406030204" pitchFamily="18" charset="0"/>
                      </a:rPr>
                      <m:t>)</m:t>
                    </m:r>
                  </m:oMath>
                </a14:m>
                <a:r>
                  <a:rPr lang="en-GB" dirty="0"/>
                  <a:t> </a:t>
                </a:r>
              </a:p>
            </p:txBody>
          </p:sp>
        </mc:Choice>
        <mc:Fallback xmlns="">
          <p:sp>
            <p:nvSpPr>
              <p:cNvPr id="3" name="Content Placeholder 2">
                <a:extLst>
                  <a:ext uri="{FF2B5EF4-FFF2-40B4-BE49-F238E27FC236}">
                    <a16:creationId xmlns:a16="http://schemas.microsoft.com/office/drawing/2014/main" id="{5FC94F0F-BFDC-487A-BA73-F21202F76C69}"/>
                  </a:ext>
                </a:extLst>
              </p:cNvPr>
              <p:cNvSpPr>
                <a:spLocks noGrp="1" noRot="1" noChangeAspect="1" noMove="1" noResize="1" noEditPoints="1" noAdjustHandles="1" noChangeArrowheads="1" noChangeShapeType="1" noTextEdit="1"/>
              </p:cNvSpPr>
              <p:nvPr>
                <p:ph idx="1"/>
              </p:nvPr>
            </p:nvSpPr>
            <p:spPr>
              <a:xfrm>
                <a:off x="1097280" y="2790824"/>
                <a:ext cx="10058400" cy="3078269"/>
              </a:xfrm>
              <a:blipFill>
                <a:blip r:embed="rId3"/>
                <a:stretch>
                  <a:fillRect t="-2574"/>
                </a:stretch>
              </a:blipFill>
            </p:spPr>
            <p:txBody>
              <a:bodyPr/>
              <a:lstStyle/>
              <a:p>
                <a:r>
                  <a:rPr lang="en-GB">
                    <a:noFill/>
                  </a:rPr>
                  <a:t> </a:t>
                </a:r>
              </a:p>
            </p:txBody>
          </p:sp>
        </mc:Fallback>
      </mc:AlternateContent>
      <p:sp>
        <p:nvSpPr>
          <p:cNvPr id="4" name="TextBox 3">
            <a:extLst>
              <a:ext uri="{FF2B5EF4-FFF2-40B4-BE49-F238E27FC236}">
                <a16:creationId xmlns:a16="http://schemas.microsoft.com/office/drawing/2014/main" id="{36005654-DC5C-457A-BA04-A5C80B270080}"/>
              </a:ext>
            </a:extLst>
          </p:cNvPr>
          <p:cNvSpPr txBox="1"/>
          <p:nvPr/>
        </p:nvSpPr>
        <p:spPr>
          <a:xfrm>
            <a:off x="2395373" y="3524250"/>
            <a:ext cx="1654107" cy="369332"/>
          </a:xfrm>
          <a:prstGeom prst="rect">
            <a:avLst/>
          </a:prstGeom>
          <a:noFill/>
        </p:spPr>
        <p:txBody>
          <a:bodyPr wrap="none" rtlCol="0">
            <a:spAutoFit/>
          </a:bodyPr>
          <a:lstStyle/>
          <a:p>
            <a:r>
              <a:rPr lang="en-GB" dirty="0"/>
              <a:t>The probability</a:t>
            </a:r>
          </a:p>
        </p:txBody>
      </p:sp>
      <p:sp>
        <p:nvSpPr>
          <p:cNvPr id="5" name="TextBox 4">
            <a:extLst>
              <a:ext uri="{FF2B5EF4-FFF2-40B4-BE49-F238E27FC236}">
                <a16:creationId xmlns:a16="http://schemas.microsoft.com/office/drawing/2014/main" id="{64693151-8229-4325-83F8-9A666E1B5AB1}"/>
              </a:ext>
            </a:extLst>
          </p:cNvPr>
          <p:cNvSpPr txBox="1"/>
          <p:nvPr/>
        </p:nvSpPr>
        <p:spPr>
          <a:xfrm>
            <a:off x="3081173" y="3990975"/>
            <a:ext cx="2647135" cy="369332"/>
          </a:xfrm>
          <a:prstGeom prst="rect">
            <a:avLst/>
          </a:prstGeom>
          <a:noFill/>
        </p:spPr>
        <p:txBody>
          <a:bodyPr wrap="none" rtlCol="0">
            <a:spAutoFit/>
          </a:bodyPr>
          <a:lstStyle/>
          <a:p>
            <a:r>
              <a:rPr lang="en-GB" dirty="0"/>
              <a:t>Of making an observation</a:t>
            </a:r>
          </a:p>
        </p:txBody>
      </p:sp>
      <p:sp>
        <p:nvSpPr>
          <p:cNvPr id="6" name="TextBox 5">
            <a:extLst>
              <a:ext uri="{FF2B5EF4-FFF2-40B4-BE49-F238E27FC236}">
                <a16:creationId xmlns:a16="http://schemas.microsoft.com/office/drawing/2014/main" id="{A0CC2053-7EE6-4580-B593-F075138A0063}"/>
              </a:ext>
            </a:extLst>
          </p:cNvPr>
          <p:cNvSpPr txBox="1"/>
          <p:nvPr/>
        </p:nvSpPr>
        <p:spPr>
          <a:xfrm>
            <a:off x="3843173" y="4467225"/>
            <a:ext cx="2048189" cy="369332"/>
          </a:xfrm>
          <a:prstGeom prst="rect">
            <a:avLst/>
          </a:prstGeom>
          <a:noFill/>
        </p:spPr>
        <p:txBody>
          <a:bodyPr wrap="none" rtlCol="0">
            <a:spAutoFit/>
          </a:bodyPr>
          <a:lstStyle/>
          <a:p>
            <a:r>
              <a:rPr lang="en-GB" dirty="0"/>
              <a:t>As or more extreme</a:t>
            </a:r>
          </a:p>
        </p:txBody>
      </p:sp>
      <p:sp>
        <p:nvSpPr>
          <p:cNvPr id="7" name="TextBox 6">
            <a:extLst>
              <a:ext uri="{FF2B5EF4-FFF2-40B4-BE49-F238E27FC236}">
                <a16:creationId xmlns:a16="http://schemas.microsoft.com/office/drawing/2014/main" id="{845CC188-24E3-426D-8CC4-02CAE3AB42EF}"/>
              </a:ext>
            </a:extLst>
          </p:cNvPr>
          <p:cNvSpPr txBox="1"/>
          <p:nvPr/>
        </p:nvSpPr>
        <p:spPr>
          <a:xfrm>
            <a:off x="4442840" y="4943475"/>
            <a:ext cx="2807435" cy="369332"/>
          </a:xfrm>
          <a:prstGeom prst="rect">
            <a:avLst/>
          </a:prstGeom>
          <a:noFill/>
        </p:spPr>
        <p:txBody>
          <a:bodyPr wrap="none" rtlCol="0">
            <a:spAutoFit/>
          </a:bodyPr>
          <a:lstStyle/>
          <a:p>
            <a:r>
              <a:rPr lang="en-GB" dirty="0"/>
              <a:t>Than the actual observation</a:t>
            </a:r>
          </a:p>
        </p:txBody>
      </p:sp>
      <p:sp>
        <p:nvSpPr>
          <p:cNvPr id="8" name="TextBox 7">
            <a:extLst>
              <a:ext uri="{FF2B5EF4-FFF2-40B4-BE49-F238E27FC236}">
                <a16:creationId xmlns:a16="http://schemas.microsoft.com/office/drawing/2014/main" id="{84F4BC77-EBE4-4188-B21A-862B5979764C}"/>
              </a:ext>
            </a:extLst>
          </p:cNvPr>
          <p:cNvSpPr txBox="1"/>
          <p:nvPr/>
        </p:nvSpPr>
        <p:spPr>
          <a:xfrm>
            <a:off x="7686675" y="3462351"/>
            <a:ext cx="722634" cy="369332"/>
          </a:xfrm>
          <a:prstGeom prst="rect">
            <a:avLst/>
          </a:prstGeom>
          <a:noFill/>
        </p:spPr>
        <p:txBody>
          <a:bodyPr wrap="none" rtlCol="0">
            <a:spAutoFit/>
          </a:bodyPr>
          <a:lstStyle/>
          <a:p>
            <a:r>
              <a:rPr lang="en-GB" dirty="0"/>
              <a:t>Given</a:t>
            </a:r>
          </a:p>
        </p:txBody>
      </p:sp>
      <p:sp>
        <p:nvSpPr>
          <p:cNvPr id="9" name="TextBox 8">
            <a:extLst>
              <a:ext uri="{FF2B5EF4-FFF2-40B4-BE49-F238E27FC236}">
                <a16:creationId xmlns:a16="http://schemas.microsoft.com/office/drawing/2014/main" id="{A071215E-7CED-4AE3-983A-F3AC986D6DB0}"/>
              </a:ext>
            </a:extLst>
          </p:cNvPr>
          <p:cNvSpPr txBox="1"/>
          <p:nvPr/>
        </p:nvSpPr>
        <p:spPr>
          <a:xfrm>
            <a:off x="8013810" y="3893582"/>
            <a:ext cx="3022494" cy="369332"/>
          </a:xfrm>
          <a:prstGeom prst="rect">
            <a:avLst/>
          </a:prstGeom>
          <a:noFill/>
        </p:spPr>
        <p:txBody>
          <a:bodyPr wrap="none" rtlCol="0">
            <a:spAutoFit/>
          </a:bodyPr>
          <a:lstStyle/>
          <a:p>
            <a:r>
              <a:rPr lang="en-GB" dirty="0"/>
              <a:t>The null hypothesis being true</a:t>
            </a:r>
          </a:p>
        </p:txBody>
      </p:sp>
      <p:cxnSp>
        <p:nvCxnSpPr>
          <p:cNvPr id="11" name="Connector: Elbow 10">
            <a:extLst>
              <a:ext uri="{FF2B5EF4-FFF2-40B4-BE49-F238E27FC236}">
                <a16:creationId xmlns:a16="http://schemas.microsoft.com/office/drawing/2014/main" id="{EC897281-FE4E-4E76-8438-5591D9C8E819}"/>
              </a:ext>
            </a:extLst>
          </p:cNvPr>
          <p:cNvCxnSpPr>
            <a:cxnSpLocks/>
            <a:stCxn id="4" idx="3"/>
          </p:cNvCxnSpPr>
          <p:nvPr/>
        </p:nvCxnSpPr>
        <p:spPr>
          <a:xfrm flipV="1">
            <a:off x="4049480" y="3124200"/>
            <a:ext cx="1589320" cy="584716"/>
          </a:xfrm>
          <a:prstGeom prst="bentConnector3">
            <a:avLst>
              <a:gd name="adj1" fmla="val 99743"/>
            </a:avLst>
          </a:prstGeom>
        </p:spPr>
        <p:style>
          <a:lnRef idx="1">
            <a:schemeClr val="accent1"/>
          </a:lnRef>
          <a:fillRef idx="0">
            <a:schemeClr val="accent1"/>
          </a:fillRef>
          <a:effectRef idx="0">
            <a:schemeClr val="accent1"/>
          </a:effectRef>
          <a:fontRef idx="minor">
            <a:schemeClr val="tx1"/>
          </a:fontRef>
        </p:style>
      </p:cxnSp>
      <p:cxnSp>
        <p:nvCxnSpPr>
          <p:cNvPr id="16" name="Connector: Elbow 15">
            <a:extLst>
              <a:ext uri="{FF2B5EF4-FFF2-40B4-BE49-F238E27FC236}">
                <a16:creationId xmlns:a16="http://schemas.microsoft.com/office/drawing/2014/main" id="{553C630D-05F6-40FE-941D-3D45FFC6FD52}"/>
              </a:ext>
            </a:extLst>
          </p:cNvPr>
          <p:cNvCxnSpPr>
            <a:cxnSpLocks/>
            <a:stCxn id="5" idx="3"/>
          </p:cNvCxnSpPr>
          <p:nvPr/>
        </p:nvCxnSpPr>
        <p:spPr>
          <a:xfrm flipV="1">
            <a:off x="5728308" y="3124200"/>
            <a:ext cx="234342" cy="1051441"/>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20" name="Connector: Elbow 19">
            <a:extLst>
              <a:ext uri="{FF2B5EF4-FFF2-40B4-BE49-F238E27FC236}">
                <a16:creationId xmlns:a16="http://schemas.microsoft.com/office/drawing/2014/main" id="{8347CB5F-641D-41F0-9227-8323FC653053}"/>
              </a:ext>
            </a:extLst>
          </p:cNvPr>
          <p:cNvCxnSpPr>
            <a:cxnSpLocks/>
            <a:stCxn id="6" idx="3"/>
          </p:cNvCxnSpPr>
          <p:nvPr/>
        </p:nvCxnSpPr>
        <p:spPr>
          <a:xfrm flipV="1">
            <a:off x="5891362" y="3124200"/>
            <a:ext cx="337990" cy="1527691"/>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23" name="Connector: Elbow 22">
            <a:extLst>
              <a:ext uri="{FF2B5EF4-FFF2-40B4-BE49-F238E27FC236}">
                <a16:creationId xmlns:a16="http://schemas.microsoft.com/office/drawing/2014/main" id="{8CB2CDE4-8303-458B-A283-D3B6F55BEE0C}"/>
              </a:ext>
            </a:extLst>
          </p:cNvPr>
          <p:cNvCxnSpPr>
            <a:cxnSpLocks/>
            <a:stCxn id="7" idx="3"/>
          </p:cNvCxnSpPr>
          <p:nvPr/>
        </p:nvCxnSpPr>
        <p:spPr>
          <a:xfrm flipH="1" flipV="1">
            <a:off x="6562725" y="3124200"/>
            <a:ext cx="687550" cy="2003941"/>
          </a:xfrm>
          <a:prstGeom prst="bentConnector4">
            <a:avLst>
              <a:gd name="adj1" fmla="val 0"/>
              <a:gd name="adj2" fmla="val 54608"/>
            </a:avLst>
          </a:prstGeom>
        </p:spPr>
        <p:style>
          <a:lnRef idx="1">
            <a:schemeClr val="accent1"/>
          </a:lnRef>
          <a:fillRef idx="0">
            <a:schemeClr val="accent1"/>
          </a:fillRef>
          <a:effectRef idx="0">
            <a:schemeClr val="accent1"/>
          </a:effectRef>
          <a:fontRef idx="minor">
            <a:schemeClr val="tx1"/>
          </a:fontRef>
        </p:style>
      </p:cxnSp>
      <p:cxnSp>
        <p:nvCxnSpPr>
          <p:cNvPr id="27" name="Connector: Elbow 26">
            <a:extLst>
              <a:ext uri="{FF2B5EF4-FFF2-40B4-BE49-F238E27FC236}">
                <a16:creationId xmlns:a16="http://schemas.microsoft.com/office/drawing/2014/main" id="{E05C25C1-FA8C-4C1D-82C5-EB1976E6F32F}"/>
              </a:ext>
            </a:extLst>
          </p:cNvPr>
          <p:cNvCxnSpPr>
            <a:cxnSpLocks/>
            <a:stCxn id="8" idx="1"/>
          </p:cNvCxnSpPr>
          <p:nvPr/>
        </p:nvCxnSpPr>
        <p:spPr>
          <a:xfrm rot="10800000">
            <a:off x="6762751" y="3124201"/>
            <a:ext cx="923925" cy="522817"/>
          </a:xfrm>
          <a:prstGeom prst="bentConnector3">
            <a:avLst>
              <a:gd name="adj1" fmla="val 98454"/>
            </a:avLst>
          </a:prstGeom>
        </p:spPr>
        <p:style>
          <a:lnRef idx="1">
            <a:schemeClr val="accent1"/>
          </a:lnRef>
          <a:fillRef idx="0">
            <a:schemeClr val="accent1"/>
          </a:fillRef>
          <a:effectRef idx="0">
            <a:schemeClr val="accent1"/>
          </a:effectRef>
          <a:fontRef idx="minor">
            <a:schemeClr val="tx1"/>
          </a:fontRef>
        </p:style>
      </p:cxnSp>
      <p:cxnSp>
        <p:nvCxnSpPr>
          <p:cNvPr id="33" name="Connector: Elbow 32">
            <a:extLst>
              <a:ext uri="{FF2B5EF4-FFF2-40B4-BE49-F238E27FC236}">
                <a16:creationId xmlns:a16="http://schemas.microsoft.com/office/drawing/2014/main" id="{1E2FBA1B-4D30-45D7-BCC7-1D4756060A77}"/>
              </a:ext>
            </a:extLst>
          </p:cNvPr>
          <p:cNvCxnSpPr>
            <a:cxnSpLocks/>
            <a:stCxn id="9" idx="0"/>
          </p:cNvCxnSpPr>
          <p:nvPr/>
        </p:nvCxnSpPr>
        <p:spPr>
          <a:xfrm rot="16200000" flipV="1">
            <a:off x="7868750" y="2237275"/>
            <a:ext cx="769382" cy="2543232"/>
          </a:xfrm>
          <a:prstGeom prst="bentConnector2">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1910312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B1F4F9-E6F4-4693-9925-1A50F8999E20}"/>
              </a:ext>
            </a:extLst>
          </p:cNvPr>
          <p:cNvSpPr>
            <a:spLocks noGrp="1"/>
          </p:cNvSpPr>
          <p:nvPr>
            <p:ph type="title"/>
          </p:nvPr>
        </p:nvSpPr>
        <p:spPr/>
        <p:txBody>
          <a:bodyPr/>
          <a:lstStyle/>
          <a:p>
            <a:r>
              <a:rPr lang="en-GB" dirty="0"/>
              <a:t>P-value for dice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5D10FDC-62DB-482F-B102-EEDD766A296F}"/>
                  </a:ext>
                </a:extLst>
              </p:cNvPr>
              <p:cNvSpPr>
                <a:spLocks noGrp="1"/>
              </p:cNvSpPr>
              <p:nvPr>
                <p:ph idx="1"/>
              </p:nvPr>
            </p:nvSpPr>
            <p:spPr>
              <a:xfrm>
                <a:off x="1097280" y="1845734"/>
                <a:ext cx="5570220" cy="4023360"/>
              </a:xfrm>
            </p:spPr>
            <p:txBody>
              <a:bodyPr>
                <a:normAutofit fontScale="92500" lnSpcReduction="10000"/>
              </a:bodyPr>
              <a:lstStyle/>
              <a:p>
                <a:r>
                  <a:rPr lang="en-GB" dirty="0"/>
                  <a:t>You are playing snakes and ladders with your son, you think his dice might be weighted so they only roll sixes!</a:t>
                </a:r>
              </a:p>
              <a:p>
                <a:r>
                  <a:rPr lang="en-GB" dirty="0"/>
                  <a:t>You want to check before you agree to play so you set up an experiment to test them:</a:t>
                </a:r>
              </a:p>
              <a:p>
                <a:r>
                  <a:rPr lang="en-GB" dirty="0"/>
                  <a:t>You roll the dice and get a pair of sixes!</a:t>
                </a:r>
              </a:p>
              <a:p>
                <a:r>
                  <a:rPr lang="en-GB" dirty="0"/>
                  <a:t>The probability of this happening for fair dice is 1/36</a:t>
                </a:r>
              </a:p>
              <a:p>
                <a:r>
                  <a:rPr lang="en-GB" dirty="0"/>
                  <a:t>We can’t roll three sixes or two sevens so this is the most extreme example</a:t>
                </a:r>
              </a:p>
              <a:p>
                <a14:m>
                  <m:oMath xmlns:m="http://schemas.openxmlformats.org/officeDocument/2006/math">
                    <m:r>
                      <a:rPr lang="en-GB" i="1">
                        <a:latin typeface="Cambria Math" panose="02040503050406030204" pitchFamily="18" charset="0"/>
                      </a:rPr>
                      <m:t>𝑝</m:t>
                    </m:r>
                    <m:r>
                      <a:rPr lang="en-GB" b="0" i="1" smtClean="0">
                        <a:latin typeface="Cambria Math" panose="02040503050406030204" pitchFamily="18" charset="0"/>
                      </a:rPr>
                      <m:t> </m:t>
                    </m:r>
                    <m:r>
                      <a:rPr lang="en-GB" b="0" i="1" smtClean="0">
                        <a:latin typeface="Cambria Math" panose="02040503050406030204" pitchFamily="18" charset="0"/>
                      </a:rPr>
                      <m:t>𝑣𝑎𝑙𝑢𝑒</m:t>
                    </m:r>
                    <m:r>
                      <a:rPr lang="en-GB" i="1">
                        <a:latin typeface="Cambria Math" panose="02040503050406030204" pitchFamily="18" charset="0"/>
                      </a:rPr>
                      <m:t>=</m:t>
                    </m:r>
                    <m:r>
                      <a:rPr lang="en-GB" i="1">
                        <a:latin typeface="Cambria Math" panose="02040503050406030204" pitchFamily="18" charset="0"/>
                      </a:rPr>
                      <m:t>𝑃</m:t>
                    </m:r>
                    <m:d>
                      <m:dPr>
                        <m:endChr m:val="|"/>
                        <m:ctrlPr>
                          <a:rPr lang="en-GB" i="1">
                            <a:latin typeface="Cambria Math" panose="02040503050406030204" pitchFamily="18" charset="0"/>
                          </a:rPr>
                        </m:ctrlPr>
                      </m:dPr>
                      <m:e>
                        <m:r>
                          <a:rPr lang="en-GB" i="1">
                            <a:latin typeface="Cambria Math" panose="02040503050406030204" pitchFamily="18" charset="0"/>
                          </a:rPr>
                          <m:t>𝑋</m:t>
                        </m:r>
                        <m:r>
                          <a:rPr lang="en-GB" i="1">
                            <a:latin typeface="Cambria Math" panose="02040503050406030204" pitchFamily="18" charset="0"/>
                          </a:rPr>
                          <m:t>≥|</m:t>
                        </m:r>
                        <m:r>
                          <a:rPr lang="en-GB" i="1">
                            <a:latin typeface="Cambria Math" panose="02040503050406030204" pitchFamily="18" charset="0"/>
                          </a:rPr>
                          <m:t>𝑥</m:t>
                        </m:r>
                        <m:r>
                          <a:rPr lang="en-GB" i="1">
                            <a:latin typeface="Cambria Math" panose="02040503050406030204" pitchFamily="18" charset="0"/>
                          </a:rPr>
                          <m:t>| </m:t>
                        </m:r>
                      </m:e>
                    </m:d>
                    <m:sSub>
                      <m:sSubPr>
                        <m:ctrlPr>
                          <a:rPr lang="en-GB" i="1">
                            <a:latin typeface="Cambria Math" panose="02040503050406030204" pitchFamily="18" charset="0"/>
                          </a:rPr>
                        </m:ctrlPr>
                      </m:sSubPr>
                      <m:e>
                        <m:r>
                          <a:rPr lang="en-GB" i="1">
                            <a:latin typeface="Cambria Math" panose="02040503050406030204" pitchFamily="18" charset="0"/>
                          </a:rPr>
                          <m:t>𝐻</m:t>
                        </m:r>
                      </m:e>
                      <m:sub>
                        <m:r>
                          <a:rPr lang="en-GB" i="1">
                            <a:latin typeface="Cambria Math" panose="02040503050406030204" pitchFamily="18" charset="0"/>
                          </a:rPr>
                          <m:t>0</m:t>
                        </m:r>
                      </m:sub>
                    </m:sSub>
                    <m:r>
                      <a:rPr lang="en-GB" i="1">
                        <a:latin typeface="Cambria Math" panose="02040503050406030204" pitchFamily="18" charset="0"/>
                      </a:rPr>
                      <m:t>)</m:t>
                    </m:r>
                    <m:r>
                      <a:rPr lang="en-GB" b="0" i="1" smtClean="0">
                        <a:latin typeface="Cambria Math" panose="02040503050406030204" pitchFamily="18" charset="0"/>
                      </a:rPr>
                      <m:t>=</m:t>
                    </m:r>
                    <m:r>
                      <a:rPr lang="en-GB" i="1">
                        <a:latin typeface="Cambria Math" panose="02040503050406030204" pitchFamily="18" charset="0"/>
                      </a:rPr>
                      <m:t>𝑃</m:t>
                    </m:r>
                    <m:d>
                      <m:dPr>
                        <m:endChr m:val="|"/>
                        <m:ctrlPr>
                          <a:rPr lang="en-GB" i="1">
                            <a:latin typeface="Cambria Math" panose="02040503050406030204" pitchFamily="18" charset="0"/>
                          </a:rPr>
                        </m:ctrlPr>
                      </m:dPr>
                      <m:e>
                        <m:r>
                          <a:rPr lang="en-GB" i="1">
                            <a:latin typeface="Cambria Math" panose="02040503050406030204" pitchFamily="18" charset="0"/>
                          </a:rPr>
                          <m:t>𝑥</m:t>
                        </m:r>
                      </m:e>
                    </m:d>
                    <m:sSub>
                      <m:sSubPr>
                        <m:ctrlPr>
                          <a:rPr lang="en-GB" i="1">
                            <a:latin typeface="Cambria Math" panose="02040503050406030204" pitchFamily="18" charset="0"/>
                          </a:rPr>
                        </m:ctrlPr>
                      </m:sSubPr>
                      <m:e>
                        <m:r>
                          <a:rPr lang="en-GB" i="1">
                            <a:latin typeface="Cambria Math" panose="02040503050406030204" pitchFamily="18" charset="0"/>
                          </a:rPr>
                          <m:t>𝐻</m:t>
                        </m:r>
                      </m:e>
                      <m:sub>
                        <m:r>
                          <a:rPr lang="en-GB" i="1">
                            <a:latin typeface="Cambria Math" panose="02040503050406030204" pitchFamily="18" charset="0"/>
                          </a:rPr>
                          <m:t>0</m:t>
                        </m:r>
                      </m:sub>
                    </m:sSub>
                    <m:r>
                      <a:rPr lang="en-GB" b="0" i="1" smtClean="0">
                        <a:latin typeface="Cambria Math" panose="02040503050406030204" pitchFamily="18" charset="0"/>
                      </a:rPr>
                      <m:t>)=</m:t>
                    </m:r>
                    <m:f>
                      <m:fPr>
                        <m:ctrlPr>
                          <a:rPr lang="en-GB" b="0" i="1" smtClean="0">
                            <a:latin typeface="Cambria Math" panose="02040503050406030204" pitchFamily="18" charset="0"/>
                          </a:rPr>
                        </m:ctrlPr>
                      </m:fPr>
                      <m:num>
                        <m:r>
                          <a:rPr lang="en-GB" b="0" i="1" smtClean="0">
                            <a:latin typeface="Cambria Math" panose="02040503050406030204" pitchFamily="18" charset="0"/>
                          </a:rPr>
                          <m:t>1</m:t>
                        </m:r>
                      </m:num>
                      <m:den>
                        <m:r>
                          <a:rPr lang="en-GB" b="0" i="1" smtClean="0">
                            <a:latin typeface="Cambria Math" panose="02040503050406030204" pitchFamily="18" charset="0"/>
                          </a:rPr>
                          <m:t>36</m:t>
                        </m:r>
                      </m:den>
                    </m:f>
                    <m:r>
                      <a:rPr lang="en-GB" b="0" i="1" smtClean="0">
                        <a:latin typeface="Cambria Math" panose="02040503050406030204" pitchFamily="18" charset="0"/>
                      </a:rPr>
                      <m:t>=0.028</m:t>
                    </m:r>
                  </m:oMath>
                </a14:m>
                <a:r>
                  <a:rPr lang="en-GB" dirty="0"/>
                  <a:t>*</a:t>
                </a:r>
              </a:p>
              <a:p>
                <a:r>
                  <a:rPr lang="en-GB" dirty="0"/>
                  <a:t>Conclusion: this is a significant result so you reject the null hypothesis, the dice are weighted!</a:t>
                </a:r>
              </a:p>
            </p:txBody>
          </p:sp>
        </mc:Choice>
        <mc:Fallback xmlns="">
          <p:sp>
            <p:nvSpPr>
              <p:cNvPr id="3" name="Content Placeholder 2">
                <a:extLst>
                  <a:ext uri="{FF2B5EF4-FFF2-40B4-BE49-F238E27FC236}">
                    <a16:creationId xmlns:a16="http://schemas.microsoft.com/office/drawing/2014/main" id="{05D10FDC-62DB-482F-B102-EEDD766A296F}"/>
                  </a:ext>
                </a:extLst>
              </p:cNvPr>
              <p:cNvSpPr>
                <a:spLocks noGrp="1" noRot="1" noChangeAspect="1" noMove="1" noResize="1" noEditPoints="1" noAdjustHandles="1" noChangeArrowheads="1" noChangeShapeType="1" noTextEdit="1"/>
              </p:cNvSpPr>
              <p:nvPr>
                <p:ph idx="1"/>
              </p:nvPr>
            </p:nvSpPr>
            <p:spPr>
              <a:xfrm>
                <a:off x="1097280" y="1845734"/>
                <a:ext cx="5570220" cy="4023360"/>
              </a:xfrm>
              <a:blipFill>
                <a:blip r:embed="rId3"/>
                <a:stretch>
                  <a:fillRect l="-2626" t="-1970" r="-985"/>
                </a:stretch>
              </a:blipFill>
            </p:spPr>
            <p:txBody>
              <a:bodyPr/>
              <a:lstStyle/>
              <a:p>
                <a:r>
                  <a:rPr lang="en-GB">
                    <a:noFill/>
                  </a:rPr>
                  <a:t> </a:t>
                </a:r>
              </a:p>
            </p:txBody>
          </p:sp>
        </mc:Fallback>
      </mc:AlternateContent>
      <p:pic>
        <p:nvPicPr>
          <p:cNvPr id="5" name="Picture 4" descr="A picture containing remote, indoor, table, sitting&#10;&#10;Description automatically generated">
            <a:extLst>
              <a:ext uri="{FF2B5EF4-FFF2-40B4-BE49-F238E27FC236}">
                <a16:creationId xmlns:a16="http://schemas.microsoft.com/office/drawing/2014/main" id="{5071DC0D-8F78-4C2C-A26F-BB18C28B9B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53250" y="2182919"/>
            <a:ext cx="4914900" cy="3686175"/>
          </a:xfrm>
          <a:prstGeom prst="rect">
            <a:avLst/>
          </a:prstGeom>
        </p:spPr>
      </p:pic>
    </p:spTree>
    <p:extLst>
      <p:ext uri="{BB962C8B-B14F-4D97-AF65-F5344CB8AC3E}">
        <p14:creationId xmlns:p14="http://schemas.microsoft.com/office/powerpoint/2010/main" val="343766949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92921F-0F6F-4931-8E15-CB96EFE3DDE4}"/>
              </a:ext>
            </a:extLst>
          </p:cNvPr>
          <p:cNvSpPr>
            <a:spLocks noGrp="1"/>
          </p:cNvSpPr>
          <p:nvPr>
            <p:ph type="title"/>
          </p:nvPr>
        </p:nvSpPr>
        <p:spPr/>
        <p:txBody>
          <a:bodyPr/>
          <a:lstStyle/>
          <a:p>
            <a:r>
              <a:rPr lang="en-GB" dirty="0"/>
              <a:t>How does the p-value relate to the chance that the null hypothesis is true?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938FE7D-4F15-4CCD-A51A-2092298ADB41}"/>
                  </a:ext>
                </a:extLst>
              </p:cNvPr>
              <p:cNvSpPr>
                <a:spLocks noGrp="1"/>
              </p:cNvSpPr>
              <p:nvPr>
                <p:ph idx="1"/>
              </p:nvPr>
            </p:nvSpPr>
            <p:spPr>
              <a:xfrm>
                <a:off x="1097280" y="2257425"/>
                <a:ext cx="10058400" cy="3611669"/>
              </a:xfrm>
            </p:spPr>
            <p:txBody>
              <a:bodyPr>
                <a:normAutofit/>
              </a:bodyPr>
              <a:lstStyle/>
              <a:p>
                <a:pPr algn="ctr"/>
                <a14:m>
                  <m:oMath xmlns:m="http://schemas.openxmlformats.org/officeDocument/2006/math">
                    <m:r>
                      <a:rPr lang="en-GB" sz="2800" b="0" i="1" smtClean="0">
                        <a:latin typeface="Cambria Math" panose="02040503050406030204" pitchFamily="18" charset="0"/>
                      </a:rPr>
                      <m:t>𝑃</m:t>
                    </m:r>
                    <m:d>
                      <m:dPr>
                        <m:ctrlPr>
                          <a:rPr lang="en-GB" sz="2800" b="0" i="1" smtClean="0">
                            <a:latin typeface="Cambria Math" panose="02040503050406030204" pitchFamily="18" charset="0"/>
                          </a:rPr>
                        </m:ctrlPr>
                      </m:dPr>
                      <m:e>
                        <m:sSub>
                          <m:sSubPr>
                            <m:ctrlPr>
                              <a:rPr lang="en-GB" sz="2800" b="0" i="1" smtClean="0">
                                <a:latin typeface="Cambria Math" panose="02040503050406030204" pitchFamily="18" charset="0"/>
                              </a:rPr>
                            </m:ctrlPr>
                          </m:sSubPr>
                          <m:e>
                            <m:r>
                              <a:rPr lang="en-GB" sz="2800" b="0" i="1" smtClean="0">
                                <a:latin typeface="Cambria Math" panose="02040503050406030204" pitchFamily="18" charset="0"/>
                              </a:rPr>
                              <m:t>𝐻</m:t>
                            </m:r>
                          </m:e>
                          <m:sub>
                            <m:r>
                              <a:rPr lang="en-GB" sz="2800" b="0" i="1" smtClean="0">
                                <a:latin typeface="Cambria Math" panose="02040503050406030204" pitchFamily="18" charset="0"/>
                              </a:rPr>
                              <m:t>0</m:t>
                            </m:r>
                          </m:sub>
                        </m:sSub>
                      </m:e>
                      <m:e>
                        <m:r>
                          <a:rPr lang="en-GB" sz="2800" b="0" i="1" smtClean="0">
                            <a:latin typeface="Cambria Math" panose="02040503050406030204" pitchFamily="18" charset="0"/>
                          </a:rPr>
                          <m:t>𝑥</m:t>
                        </m:r>
                      </m:e>
                    </m:d>
                    <m:r>
                      <a:rPr lang="en-GB" sz="2800" b="0" i="1" smtClean="0">
                        <a:latin typeface="Cambria Math" panose="02040503050406030204" pitchFamily="18" charset="0"/>
                      </a:rPr>
                      <m:t>= </m:t>
                    </m:r>
                    <m:f>
                      <m:fPr>
                        <m:ctrlPr>
                          <a:rPr lang="en-GB" sz="2800" b="0" i="1" smtClean="0">
                            <a:latin typeface="Cambria Math" panose="02040503050406030204" pitchFamily="18" charset="0"/>
                          </a:rPr>
                        </m:ctrlPr>
                      </m:fPr>
                      <m:num>
                        <m:r>
                          <a:rPr lang="en-GB" sz="2800" b="0" i="1" smtClean="0">
                            <a:latin typeface="Cambria Math" panose="02040503050406030204" pitchFamily="18" charset="0"/>
                          </a:rPr>
                          <m:t>𝑃</m:t>
                        </m:r>
                        <m:d>
                          <m:dPr>
                            <m:endChr m:val="|"/>
                            <m:ctrlPr>
                              <a:rPr lang="en-GB" sz="2800" b="0" i="1" smtClean="0">
                                <a:latin typeface="Cambria Math" panose="02040503050406030204" pitchFamily="18" charset="0"/>
                              </a:rPr>
                            </m:ctrlPr>
                          </m:dPr>
                          <m:e>
                            <m:r>
                              <a:rPr lang="en-GB" sz="2800" b="0" i="1" smtClean="0">
                                <a:latin typeface="Cambria Math" panose="02040503050406030204" pitchFamily="18" charset="0"/>
                              </a:rPr>
                              <m:t>𝑥</m:t>
                            </m:r>
                          </m:e>
                        </m:d>
                        <m:sSub>
                          <m:sSubPr>
                            <m:ctrlPr>
                              <a:rPr lang="en-GB" sz="2800" b="0" i="1" smtClean="0">
                                <a:latin typeface="Cambria Math" panose="02040503050406030204" pitchFamily="18" charset="0"/>
                              </a:rPr>
                            </m:ctrlPr>
                          </m:sSubPr>
                          <m:e>
                            <m:r>
                              <a:rPr lang="en-GB" sz="2800" b="0" i="1" smtClean="0">
                                <a:latin typeface="Cambria Math" panose="02040503050406030204" pitchFamily="18" charset="0"/>
                              </a:rPr>
                              <m:t>𝐻</m:t>
                            </m:r>
                          </m:e>
                          <m:sub>
                            <m:r>
                              <a:rPr lang="en-GB" sz="2800" b="0" i="1" smtClean="0">
                                <a:latin typeface="Cambria Math" panose="02040503050406030204" pitchFamily="18" charset="0"/>
                              </a:rPr>
                              <m:t>0</m:t>
                            </m:r>
                          </m:sub>
                        </m:sSub>
                        <m:r>
                          <a:rPr lang="en-GB" sz="2800" b="0" i="1" smtClean="0">
                            <a:latin typeface="Cambria Math" panose="02040503050406030204" pitchFamily="18" charset="0"/>
                          </a:rPr>
                          <m:t>)</m:t>
                        </m:r>
                        <m:r>
                          <a:rPr lang="en-GB" sz="2800" b="0" i="1" smtClean="0">
                            <a:latin typeface="Cambria Math" panose="02040503050406030204" pitchFamily="18" charset="0"/>
                          </a:rPr>
                          <m:t>𝑃</m:t>
                        </m:r>
                        <m:r>
                          <a:rPr lang="en-GB" sz="2800" b="0" i="1" smtClean="0">
                            <a:latin typeface="Cambria Math" panose="02040503050406030204" pitchFamily="18" charset="0"/>
                          </a:rPr>
                          <m:t>(</m:t>
                        </m:r>
                        <m:sSub>
                          <m:sSubPr>
                            <m:ctrlPr>
                              <a:rPr lang="en-GB" sz="2800" b="0" i="1" smtClean="0">
                                <a:latin typeface="Cambria Math" panose="02040503050406030204" pitchFamily="18" charset="0"/>
                              </a:rPr>
                            </m:ctrlPr>
                          </m:sSubPr>
                          <m:e>
                            <m:r>
                              <a:rPr lang="en-GB" sz="2800" b="0" i="1" smtClean="0">
                                <a:latin typeface="Cambria Math" panose="02040503050406030204" pitchFamily="18" charset="0"/>
                              </a:rPr>
                              <m:t>𝐻</m:t>
                            </m:r>
                          </m:e>
                          <m:sub>
                            <m:r>
                              <a:rPr lang="en-GB" sz="2800" b="0" i="1" smtClean="0">
                                <a:latin typeface="Cambria Math" panose="02040503050406030204" pitchFamily="18" charset="0"/>
                              </a:rPr>
                              <m:t>0</m:t>
                            </m:r>
                          </m:sub>
                        </m:sSub>
                        <m:r>
                          <a:rPr lang="en-GB" sz="2800" b="0" i="1" smtClean="0">
                            <a:latin typeface="Cambria Math" panose="02040503050406030204" pitchFamily="18" charset="0"/>
                          </a:rPr>
                          <m:t>)</m:t>
                        </m:r>
                      </m:num>
                      <m:den>
                        <m:r>
                          <a:rPr lang="en-GB" sz="2800" i="1">
                            <a:latin typeface="Cambria Math" panose="02040503050406030204" pitchFamily="18" charset="0"/>
                          </a:rPr>
                          <m:t>𝑃</m:t>
                        </m:r>
                        <m:r>
                          <a:rPr lang="en-GB" sz="2800" b="0" i="1" smtClean="0">
                            <a:latin typeface="Cambria Math" panose="02040503050406030204" pitchFamily="18" charset="0"/>
                          </a:rPr>
                          <m:t>(</m:t>
                        </m:r>
                        <m:r>
                          <a:rPr lang="en-GB" sz="2800" b="0" i="1" smtClean="0">
                            <a:latin typeface="Cambria Math" panose="02040503050406030204" pitchFamily="18" charset="0"/>
                          </a:rPr>
                          <m:t>𝑥</m:t>
                        </m:r>
                        <m:r>
                          <a:rPr lang="en-GB" sz="2800" b="0" i="1" smtClean="0">
                            <a:latin typeface="Cambria Math" panose="02040503050406030204" pitchFamily="18" charset="0"/>
                          </a:rPr>
                          <m:t>)</m:t>
                        </m:r>
                      </m:den>
                    </m:f>
                  </m:oMath>
                </a14:m>
                <a:endParaRPr lang="en-GB" dirty="0"/>
              </a:p>
              <a:p>
                <a:pPr algn="ctr"/>
                <a:endParaRPr lang="en-GB" dirty="0"/>
              </a:p>
              <a:p>
                <a:pPr algn="ctr"/>
                <a:r>
                  <a:rPr lang="en-GB" dirty="0"/>
                  <a:t>Where </a:t>
                </a:r>
                <a14:m>
                  <m:oMath xmlns:m="http://schemas.openxmlformats.org/officeDocument/2006/math">
                    <m:r>
                      <a:rPr lang="en-GB" i="1" dirty="0" smtClean="0">
                        <a:latin typeface="Cambria Math" panose="02040503050406030204" pitchFamily="18" charset="0"/>
                      </a:rPr>
                      <m:t>𝑃</m:t>
                    </m:r>
                    <m:r>
                      <a:rPr lang="en-GB" i="1" dirty="0" smtClean="0">
                        <a:latin typeface="Cambria Math" panose="02040503050406030204" pitchFamily="18" charset="0"/>
                      </a:rPr>
                      <m:t>(</m:t>
                    </m:r>
                    <m:r>
                      <a:rPr lang="en-GB" i="1" dirty="0" smtClean="0">
                        <a:latin typeface="Cambria Math" panose="02040503050406030204" pitchFamily="18" charset="0"/>
                      </a:rPr>
                      <m:t>𝑥</m:t>
                    </m:r>
                    <m:r>
                      <a:rPr lang="en-GB" i="1" dirty="0" smtClean="0">
                        <a:latin typeface="Cambria Math" panose="02040503050406030204" pitchFamily="18" charset="0"/>
                      </a:rPr>
                      <m:t>)</m:t>
                    </m:r>
                  </m:oMath>
                </a14:m>
                <a:r>
                  <a:rPr lang="en-GB" dirty="0"/>
                  <a:t>:</a:t>
                </a:r>
              </a:p>
              <a:p>
                <a:pPr algn="ctr"/>
                <a14:m>
                  <m:oMath xmlns:m="http://schemas.openxmlformats.org/officeDocument/2006/math">
                    <m:r>
                      <a:rPr lang="en-GB" b="0" i="1" smtClean="0">
                        <a:latin typeface="Cambria Math" panose="02040503050406030204" pitchFamily="18" charset="0"/>
                      </a:rPr>
                      <m:t>𝑃</m:t>
                    </m:r>
                    <m:d>
                      <m:dPr>
                        <m:ctrlPr>
                          <a:rPr lang="en-GB" b="0" i="1" smtClean="0">
                            <a:latin typeface="Cambria Math" panose="02040503050406030204" pitchFamily="18" charset="0"/>
                          </a:rPr>
                        </m:ctrlPr>
                      </m:dPr>
                      <m:e>
                        <m:r>
                          <a:rPr lang="en-GB" b="0" i="1" smtClean="0">
                            <a:latin typeface="Cambria Math" panose="02040503050406030204" pitchFamily="18" charset="0"/>
                          </a:rPr>
                          <m:t>𝑥</m:t>
                        </m:r>
                      </m:e>
                    </m:d>
                    <m:r>
                      <a:rPr lang="en-GB" b="0" i="1" smtClean="0">
                        <a:latin typeface="Cambria Math" panose="02040503050406030204" pitchFamily="18" charset="0"/>
                      </a:rPr>
                      <m:t>=</m:t>
                    </m:r>
                    <m:nary>
                      <m:naryPr>
                        <m:chr m:val="∑"/>
                        <m:ctrlPr>
                          <a:rPr lang="en-GB" b="0" i="1" smtClean="0">
                            <a:latin typeface="Cambria Math" panose="02040503050406030204" pitchFamily="18" charset="0"/>
                          </a:rPr>
                        </m:ctrlPr>
                      </m:naryPr>
                      <m:sub>
                        <m:r>
                          <m:rPr>
                            <m:brk m:alnAt="23"/>
                          </m:rPr>
                          <a:rPr lang="en-GB" b="0" i="1" smtClean="0">
                            <a:latin typeface="Cambria Math" panose="02040503050406030204" pitchFamily="18" charset="0"/>
                          </a:rPr>
                          <m:t>𝑖</m:t>
                        </m:r>
                        <m:r>
                          <a:rPr lang="en-GB" b="0" i="1" smtClean="0">
                            <a:latin typeface="Cambria Math" panose="02040503050406030204" pitchFamily="18" charset="0"/>
                          </a:rPr>
                          <m:t>=0</m:t>
                        </m:r>
                      </m:sub>
                      <m:sup>
                        <m:r>
                          <a:rPr lang="en-GB" b="0" i="1" smtClean="0">
                            <a:latin typeface="Cambria Math" panose="02040503050406030204" pitchFamily="18" charset="0"/>
                          </a:rPr>
                          <m:t>𝑛</m:t>
                        </m:r>
                      </m:sup>
                      <m:e>
                        <m:r>
                          <a:rPr lang="en-GB" i="1">
                            <a:latin typeface="Cambria Math" panose="02040503050406030204" pitchFamily="18" charset="0"/>
                          </a:rPr>
                          <m:t>𝑃</m:t>
                        </m:r>
                        <m:d>
                          <m:dPr>
                            <m:endChr m:val="|"/>
                            <m:ctrlPr>
                              <a:rPr lang="en-GB" i="1">
                                <a:latin typeface="Cambria Math" panose="02040503050406030204" pitchFamily="18" charset="0"/>
                              </a:rPr>
                            </m:ctrlPr>
                          </m:dPr>
                          <m:e>
                            <m:r>
                              <a:rPr lang="en-GB" i="1">
                                <a:latin typeface="Cambria Math" panose="02040503050406030204" pitchFamily="18" charset="0"/>
                              </a:rPr>
                              <m:t>𝑥</m:t>
                            </m:r>
                          </m:e>
                        </m:d>
                        <m:sSub>
                          <m:sSubPr>
                            <m:ctrlPr>
                              <a:rPr lang="en-GB" i="1">
                                <a:latin typeface="Cambria Math" panose="02040503050406030204" pitchFamily="18" charset="0"/>
                              </a:rPr>
                            </m:ctrlPr>
                          </m:sSubPr>
                          <m:e>
                            <m:r>
                              <a:rPr lang="en-GB" i="1">
                                <a:latin typeface="Cambria Math" panose="02040503050406030204" pitchFamily="18" charset="0"/>
                              </a:rPr>
                              <m:t>𝐻</m:t>
                            </m:r>
                          </m:e>
                          <m:sub>
                            <m:r>
                              <a:rPr lang="en-GB" b="0" i="1" smtClean="0">
                                <a:latin typeface="Cambria Math" panose="02040503050406030204" pitchFamily="18" charset="0"/>
                              </a:rPr>
                              <m:t>𝑖</m:t>
                            </m:r>
                          </m:sub>
                        </m:sSub>
                        <m:r>
                          <a:rPr lang="en-GB" i="1">
                            <a:latin typeface="Cambria Math" panose="02040503050406030204" pitchFamily="18" charset="0"/>
                          </a:rPr>
                          <m:t>)</m:t>
                        </m:r>
                        <m:r>
                          <a:rPr lang="en-GB" i="1">
                            <a:latin typeface="Cambria Math" panose="02040503050406030204" pitchFamily="18" charset="0"/>
                          </a:rPr>
                          <m:t>𝑃</m:t>
                        </m:r>
                        <m:r>
                          <a:rPr lang="en-GB" i="1">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𝐻</m:t>
                            </m:r>
                          </m:e>
                          <m:sub>
                            <m:r>
                              <a:rPr lang="en-GB" b="0" i="1" smtClean="0">
                                <a:latin typeface="Cambria Math" panose="02040503050406030204" pitchFamily="18" charset="0"/>
                              </a:rPr>
                              <m:t>𝑖</m:t>
                            </m:r>
                          </m:sub>
                        </m:sSub>
                        <m:r>
                          <a:rPr lang="en-GB" i="1">
                            <a:latin typeface="Cambria Math" panose="02040503050406030204" pitchFamily="18" charset="0"/>
                          </a:rPr>
                          <m:t>)</m:t>
                        </m:r>
                      </m:e>
                    </m:nary>
                  </m:oMath>
                </a14:m>
                <a:endParaRPr lang="en-GB" dirty="0"/>
              </a:p>
              <a:p>
                <a:pPr algn="ctr"/>
                <a:endParaRPr lang="en-GB" dirty="0"/>
              </a:p>
              <a:p>
                <a:pPr algn="ctr"/>
                <a:endParaRPr lang="en-GB" dirty="0"/>
              </a:p>
              <a:p>
                <a:pPr marL="0" indent="0" algn="ctr">
                  <a:buNone/>
                </a:pPr>
                <a14:m>
                  <m:oMathPara xmlns:m="http://schemas.openxmlformats.org/officeDocument/2006/math">
                    <m:oMathParaPr>
                      <m:jc m:val="center"/>
                    </m:oMathParaPr>
                    <m:oMath xmlns:m="http://schemas.openxmlformats.org/officeDocument/2006/math">
                      <m:r>
                        <a:rPr lang="en-GB" b="0" i="1" smtClean="0">
                          <a:latin typeface="Cambria Math" panose="02040503050406030204" pitchFamily="18" charset="0"/>
                        </a:rPr>
                        <m:t>𝑃</m:t>
                      </m:r>
                      <m:d>
                        <m:dPr>
                          <m:ctrlPr>
                            <a:rPr lang="en-GB" b="0" i="1" smtClean="0">
                              <a:latin typeface="Cambria Math" panose="02040503050406030204" pitchFamily="18" charset="0"/>
                            </a:rPr>
                          </m:ctrlPr>
                        </m:dPr>
                        <m:e>
                          <m:r>
                            <a:rPr lang="en-GB" b="0" i="1" smtClean="0">
                              <a:latin typeface="Cambria Math" panose="02040503050406030204" pitchFamily="18" charset="0"/>
                            </a:rPr>
                            <m:t>𝑥</m:t>
                          </m:r>
                        </m:e>
                        <m:e>
                          <m:sSub>
                            <m:sSubPr>
                              <m:ctrlPr>
                                <a:rPr lang="en-GB" b="0" i="1" smtClean="0">
                                  <a:latin typeface="Cambria Math" panose="02040503050406030204" pitchFamily="18" charset="0"/>
                                </a:rPr>
                              </m:ctrlPr>
                            </m:sSubPr>
                            <m:e>
                              <m:r>
                                <a:rPr lang="en-GB" b="0" i="1" smtClean="0">
                                  <a:latin typeface="Cambria Math" panose="02040503050406030204" pitchFamily="18" charset="0"/>
                                </a:rPr>
                                <m:t>𝐻</m:t>
                              </m:r>
                            </m:e>
                            <m:sub>
                              <m:r>
                                <a:rPr lang="en-GB" b="0" i="1" smtClean="0">
                                  <a:latin typeface="Cambria Math" panose="02040503050406030204" pitchFamily="18" charset="0"/>
                                </a:rPr>
                                <m:t>0</m:t>
                              </m:r>
                            </m:sub>
                          </m:sSub>
                        </m:e>
                      </m:d>
                      <m:r>
                        <a:rPr lang="en-GB" b="0" i="1" smtClean="0">
                          <a:latin typeface="Cambria Math" panose="02040503050406030204" pitchFamily="18" charset="0"/>
                        </a:rPr>
                        <m:t>≤</m:t>
                      </m:r>
                      <m:r>
                        <a:rPr lang="en-GB" b="0" i="1" smtClean="0">
                          <a:latin typeface="Cambria Math" panose="02040503050406030204" pitchFamily="18" charset="0"/>
                        </a:rPr>
                        <m:t>𝑝</m:t>
                      </m:r>
                      <m:r>
                        <a:rPr lang="en-GB" b="0" i="1" smtClean="0">
                          <a:latin typeface="Cambria Math" panose="02040503050406030204" pitchFamily="18" charset="0"/>
                        </a:rPr>
                        <m:t> </m:t>
                      </m:r>
                      <m:r>
                        <a:rPr lang="en-GB" b="0" i="1" smtClean="0">
                          <a:latin typeface="Cambria Math" panose="02040503050406030204" pitchFamily="18" charset="0"/>
                        </a:rPr>
                        <m:t>𝑣𝑎𝑙𝑢𝑒</m:t>
                      </m:r>
                      <m:r>
                        <a:rPr lang="en-GB" b="0" i="1" smtClean="0">
                          <a:latin typeface="Cambria Math" panose="02040503050406030204" pitchFamily="18" charset="0"/>
                        </a:rPr>
                        <m:t>,  </m:t>
                      </m:r>
                      <m:r>
                        <a:rPr lang="en-GB" i="1">
                          <a:latin typeface="Cambria Math" panose="02040503050406030204" pitchFamily="18" charset="0"/>
                        </a:rPr>
                        <m:t>𝑃</m:t>
                      </m:r>
                      <m:d>
                        <m:dPr>
                          <m:endChr m:val="|"/>
                          <m:ctrlPr>
                            <a:rPr lang="en-GB" i="1">
                              <a:latin typeface="Cambria Math" panose="02040503050406030204" pitchFamily="18" charset="0"/>
                            </a:rPr>
                          </m:ctrlPr>
                        </m:dPr>
                        <m:e>
                          <m:r>
                            <a:rPr lang="en-GB" i="1">
                              <a:latin typeface="Cambria Math" panose="02040503050406030204" pitchFamily="18" charset="0"/>
                            </a:rPr>
                            <m:t>𝑋</m:t>
                          </m:r>
                          <m:r>
                            <a:rPr lang="en-GB" i="1">
                              <a:latin typeface="Cambria Math" panose="02040503050406030204" pitchFamily="18" charset="0"/>
                            </a:rPr>
                            <m:t>≥|</m:t>
                          </m:r>
                          <m:r>
                            <a:rPr lang="en-GB" i="1">
                              <a:latin typeface="Cambria Math" panose="02040503050406030204" pitchFamily="18" charset="0"/>
                            </a:rPr>
                            <m:t>𝑥</m:t>
                          </m:r>
                          <m:r>
                            <a:rPr lang="en-GB" i="1">
                              <a:latin typeface="Cambria Math" panose="02040503050406030204" pitchFamily="18" charset="0"/>
                            </a:rPr>
                            <m:t>| </m:t>
                          </m:r>
                        </m:e>
                      </m:d>
                      <m:sSub>
                        <m:sSubPr>
                          <m:ctrlPr>
                            <a:rPr lang="en-GB" i="1">
                              <a:latin typeface="Cambria Math" panose="02040503050406030204" pitchFamily="18" charset="0"/>
                            </a:rPr>
                          </m:ctrlPr>
                        </m:sSubPr>
                        <m:e>
                          <m:r>
                            <a:rPr lang="en-GB" i="1">
                              <a:latin typeface="Cambria Math" panose="02040503050406030204" pitchFamily="18" charset="0"/>
                            </a:rPr>
                            <m:t>𝐻</m:t>
                          </m:r>
                        </m:e>
                        <m:sub>
                          <m:r>
                            <a:rPr lang="en-GB" i="1">
                              <a:latin typeface="Cambria Math" panose="02040503050406030204" pitchFamily="18" charset="0"/>
                            </a:rPr>
                            <m:t>0</m:t>
                          </m:r>
                        </m:sub>
                      </m:sSub>
                      <m:r>
                        <a:rPr lang="en-GB" i="1">
                          <a:latin typeface="Cambria Math" panose="02040503050406030204" pitchFamily="18" charset="0"/>
                        </a:rPr>
                        <m:t>)</m:t>
                      </m:r>
                    </m:oMath>
                  </m:oMathPara>
                </a14:m>
                <a:endParaRPr lang="en-GB" dirty="0"/>
              </a:p>
            </p:txBody>
          </p:sp>
        </mc:Choice>
        <mc:Fallback xmlns="">
          <p:sp>
            <p:nvSpPr>
              <p:cNvPr id="3" name="Content Placeholder 2">
                <a:extLst>
                  <a:ext uri="{FF2B5EF4-FFF2-40B4-BE49-F238E27FC236}">
                    <a16:creationId xmlns:a16="http://schemas.microsoft.com/office/drawing/2014/main" id="{A938FE7D-4F15-4CCD-A51A-2092298ADB41}"/>
                  </a:ext>
                </a:extLst>
              </p:cNvPr>
              <p:cNvSpPr>
                <a:spLocks noGrp="1" noRot="1" noChangeAspect="1" noMove="1" noResize="1" noEditPoints="1" noAdjustHandles="1" noChangeArrowheads="1" noChangeShapeType="1" noTextEdit="1"/>
              </p:cNvSpPr>
              <p:nvPr>
                <p:ph idx="1"/>
              </p:nvPr>
            </p:nvSpPr>
            <p:spPr>
              <a:xfrm>
                <a:off x="1097280" y="2257425"/>
                <a:ext cx="10058400" cy="3611669"/>
              </a:xfrm>
              <a:blipFill>
                <a:blip r:embed="rId2"/>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407362330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E9785D-A31E-4A85-B47A-4F3837F99108}"/>
              </a:ext>
            </a:extLst>
          </p:cNvPr>
          <p:cNvSpPr>
            <a:spLocks noGrp="1"/>
          </p:cNvSpPr>
          <p:nvPr>
            <p:ph type="title"/>
          </p:nvPr>
        </p:nvSpPr>
        <p:spPr/>
        <p:txBody>
          <a:bodyPr/>
          <a:lstStyle/>
          <a:p>
            <a:r>
              <a:rPr lang="en-GB" dirty="0"/>
              <a:t>Dice extended</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519BAB6-9B64-47FE-A38F-8ABC888E27C4}"/>
                  </a:ext>
                </a:extLst>
              </p:cNvPr>
              <p:cNvSpPr>
                <a:spLocks noGrp="1"/>
              </p:cNvSpPr>
              <p:nvPr>
                <p:ph idx="1"/>
              </p:nvPr>
            </p:nvSpPr>
            <p:spPr>
              <a:xfrm>
                <a:off x="1097279" y="1845734"/>
                <a:ext cx="6703695" cy="4250266"/>
              </a:xfrm>
            </p:spPr>
            <p:txBody>
              <a:bodyPr>
                <a:normAutofit/>
              </a:bodyPr>
              <a:lstStyle/>
              <a:p>
                <a:r>
                  <a:rPr lang="en-GB" dirty="0"/>
                  <a:t>Lets assume that there is a 1/1000 chance that a given pair of dice (in the situation yours are in) are weighted.</a:t>
                </a:r>
              </a:p>
              <a:p>
                <a:r>
                  <a:rPr lang="en-GB" dirty="0"/>
                  <a:t>And lets assume that there are only 2 possible hypotheses: the dice are both weighted and always throw a 6 or the dice are both normal dice:</a:t>
                </a:r>
              </a:p>
              <a:p>
                <a14:m>
                  <m:oMath xmlns:m="http://schemas.openxmlformats.org/officeDocument/2006/math">
                    <m:r>
                      <a:rPr lang="en-GB" i="1">
                        <a:latin typeface="Cambria Math" panose="02040503050406030204" pitchFamily="18" charset="0"/>
                      </a:rPr>
                      <m:t>𝑃</m:t>
                    </m:r>
                    <m:d>
                      <m:dPr>
                        <m:ctrlPr>
                          <a:rPr lang="en-GB" i="1">
                            <a:latin typeface="Cambria Math" panose="02040503050406030204" pitchFamily="18" charset="0"/>
                          </a:rPr>
                        </m:ctrlPr>
                      </m:dPr>
                      <m:e>
                        <m:r>
                          <a:rPr lang="en-GB" i="1">
                            <a:latin typeface="Cambria Math" panose="02040503050406030204" pitchFamily="18" charset="0"/>
                          </a:rPr>
                          <m:t>𝑥</m:t>
                        </m:r>
                      </m:e>
                    </m:d>
                    <m:r>
                      <a:rPr lang="en-GB" i="1">
                        <a:latin typeface="Cambria Math" panose="02040503050406030204" pitchFamily="18" charset="0"/>
                      </a:rPr>
                      <m:t>=</m:t>
                    </m:r>
                    <m:nary>
                      <m:naryPr>
                        <m:chr m:val="∑"/>
                        <m:ctrlPr>
                          <a:rPr lang="en-GB" i="1">
                            <a:latin typeface="Cambria Math" panose="02040503050406030204" pitchFamily="18" charset="0"/>
                          </a:rPr>
                        </m:ctrlPr>
                      </m:naryPr>
                      <m:sub>
                        <m:r>
                          <m:rPr>
                            <m:brk m:alnAt="23"/>
                          </m:rPr>
                          <a:rPr lang="en-GB" i="1">
                            <a:latin typeface="Cambria Math" panose="02040503050406030204" pitchFamily="18" charset="0"/>
                          </a:rPr>
                          <m:t>𝑖</m:t>
                        </m:r>
                        <m:r>
                          <a:rPr lang="en-GB" i="1">
                            <a:latin typeface="Cambria Math" panose="02040503050406030204" pitchFamily="18" charset="0"/>
                          </a:rPr>
                          <m:t>=0</m:t>
                        </m:r>
                      </m:sub>
                      <m:sup>
                        <m:r>
                          <a:rPr lang="en-GB" i="1">
                            <a:latin typeface="Cambria Math" panose="02040503050406030204" pitchFamily="18" charset="0"/>
                          </a:rPr>
                          <m:t>𝑛</m:t>
                        </m:r>
                      </m:sup>
                      <m:e>
                        <m:r>
                          <a:rPr lang="en-GB" i="1">
                            <a:latin typeface="Cambria Math" panose="02040503050406030204" pitchFamily="18" charset="0"/>
                          </a:rPr>
                          <m:t>𝑃</m:t>
                        </m:r>
                        <m:d>
                          <m:dPr>
                            <m:endChr m:val="|"/>
                            <m:ctrlPr>
                              <a:rPr lang="en-GB" i="1">
                                <a:latin typeface="Cambria Math" panose="02040503050406030204" pitchFamily="18" charset="0"/>
                              </a:rPr>
                            </m:ctrlPr>
                          </m:dPr>
                          <m:e>
                            <m:r>
                              <a:rPr lang="en-GB" i="1">
                                <a:latin typeface="Cambria Math" panose="02040503050406030204" pitchFamily="18" charset="0"/>
                              </a:rPr>
                              <m:t>𝑥</m:t>
                            </m:r>
                          </m:e>
                        </m:d>
                        <m:sSub>
                          <m:sSubPr>
                            <m:ctrlPr>
                              <a:rPr lang="en-GB" i="1">
                                <a:latin typeface="Cambria Math" panose="02040503050406030204" pitchFamily="18" charset="0"/>
                              </a:rPr>
                            </m:ctrlPr>
                          </m:sSubPr>
                          <m:e>
                            <m:r>
                              <a:rPr lang="en-GB" i="1">
                                <a:latin typeface="Cambria Math" panose="02040503050406030204" pitchFamily="18" charset="0"/>
                              </a:rPr>
                              <m:t>𝐻</m:t>
                            </m:r>
                          </m:e>
                          <m:sub>
                            <m:r>
                              <a:rPr lang="en-GB" i="1">
                                <a:latin typeface="Cambria Math" panose="02040503050406030204" pitchFamily="18" charset="0"/>
                              </a:rPr>
                              <m:t>𝑖</m:t>
                            </m:r>
                          </m:sub>
                        </m:sSub>
                        <m:r>
                          <a:rPr lang="en-GB" i="1">
                            <a:latin typeface="Cambria Math" panose="02040503050406030204" pitchFamily="18" charset="0"/>
                          </a:rPr>
                          <m:t>)</m:t>
                        </m:r>
                        <m:r>
                          <a:rPr lang="en-GB" i="1">
                            <a:latin typeface="Cambria Math" panose="02040503050406030204" pitchFamily="18" charset="0"/>
                          </a:rPr>
                          <m:t>𝑃</m:t>
                        </m:r>
                        <m:r>
                          <a:rPr lang="en-GB" i="1">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𝐻</m:t>
                            </m:r>
                          </m:e>
                          <m:sub>
                            <m:r>
                              <a:rPr lang="en-GB" i="1">
                                <a:latin typeface="Cambria Math" panose="02040503050406030204" pitchFamily="18" charset="0"/>
                              </a:rPr>
                              <m:t>𝑖</m:t>
                            </m:r>
                          </m:sub>
                        </m:sSub>
                        <m:r>
                          <a:rPr lang="en-GB" i="1">
                            <a:latin typeface="Cambria Math" panose="02040503050406030204" pitchFamily="18" charset="0"/>
                          </a:rPr>
                          <m:t>)</m:t>
                        </m:r>
                      </m:e>
                    </m:nary>
                    <m:r>
                      <a:rPr lang="en-GB" b="0" i="1" smtClean="0">
                        <a:latin typeface="Cambria Math" panose="02040503050406030204" pitchFamily="18" charset="0"/>
                      </a:rPr>
                      <m:t>=</m:t>
                    </m:r>
                    <m:f>
                      <m:fPr>
                        <m:ctrlPr>
                          <a:rPr lang="en-GB" b="0" i="1" smtClean="0">
                            <a:latin typeface="Cambria Math" panose="02040503050406030204" pitchFamily="18" charset="0"/>
                          </a:rPr>
                        </m:ctrlPr>
                      </m:fPr>
                      <m:num>
                        <m:r>
                          <a:rPr lang="en-GB" b="0" i="1" smtClean="0">
                            <a:latin typeface="Cambria Math" panose="02040503050406030204" pitchFamily="18" charset="0"/>
                          </a:rPr>
                          <m:t>1</m:t>
                        </m:r>
                      </m:num>
                      <m:den>
                        <m:r>
                          <a:rPr lang="en-GB" b="0" i="1" smtClean="0">
                            <a:latin typeface="Cambria Math" panose="02040503050406030204" pitchFamily="18" charset="0"/>
                          </a:rPr>
                          <m:t>36</m:t>
                        </m:r>
                      </m:den>
                    </m:f>
                    <m:r>
                      <a:rPr lang="en-GB" b="0" i="1" smtClean="0">
                        <a:latin typeface="Cambria Math" panose="02040503050406030204" pitchFamily="18" charset="0"/>
                      </a:rPr>
                      <m:t>∗0.999+1∗0.001=0.029</m:t>
                    </m:r>
                  </m:oMath>
                </a14:m>
                <a:endParaRPr lang="en-GB" b="0" dirty="0"/>
              </a:p>
              <a:p>
                <a14:m>
                  <m:oMath xmlns:m="http://schemas.openxmlformats.org/officeDocument/2006/math">
                    <m:r>
                      <a:rPr lang="en-GB" i="1">
                        <a:latin typeface="Cambria Math" panose="02040503050406030204" pitchFamily="18" charset="0"/>
                      </a:rPr>
                      <m:t>𝑃</m:t>
                    </m:r>
                    <m:d>
                      <m:dPr>
                        <m:ctrlPr>
                          <a:rPr lang="en-GB" i="1">
                            <a:latin typeface="Cambria Math" panose="02040503050406030204" pitchFamily="18" charset="0"/>
                          </a:rPr>
                        </m:ctrlPr>
                      </m:dPr>
                      <m:e>
                        <m:sSub>
                          <m:sSubPr>
                            <m:ctrlPr>
                              <a:rPr lang="en-GB" i="1">
                                <a:latin typeface="Cambria Math" panose="02040503050406030204" pitchFamily="18" charset="0"/>
                              </a:rPr>
                            </m:ctrlPr>
                          </m:sSubPr>
                          <m:e>
                            <m:r>
                              <a:rPr lang="en-GB" i="1">
                                <a:latin typeface="Cambria Math" panose="02040503050406030204" pitchFamily="18" charset="0"/>
                              </a:rPr>
                              <m:t>𝐻</m:t>
                            </m:r>
                          </m:e>
                          <m:sub>
                            <m:r>
                              <a:rPr lang="en-GB" i="1">
                                <a:latin typeface="Cambria Math" panose="02040503050406030204" pitchFamily="18" charset="0"/>
                              </a:rPr>
                              <m:t>0</m:t>
                            </m:r>
                          </m:sub>
                        </m:sSub>
                      </m:e>
                      <m:e>
                        <m:r>
                          <a:rPr lang="en-GB" i="1">
                            <a:latin typeface="Cambria Math" panose="02040503050406030204" pitchFamily="18" charset="0"/>
                          </a:rPr>
                          <m:t>𝑥</m:t>
                        </m:r>
                      </m:e>
                    </m:d>
                    <m:r>
                      <a:rPr lang="en-GB" i="1">
                        <a:latin typeface="Cambria Math" panose="02040503050406030204" pitchFamily="18" charset="0"/>
                      </a:rPr>
                      <m:t>= </m:t>
                    </m:r>
                    <m:f>
                      <m:fPr>
                        <m:ctrlPr>
                          <a:rPr lang="en-GB" i="1">
                            <a:latin typeface="Cambria Math" panose="02040503050406030204" pitchFamily="18" charset="0"/>
                          </a:rPr>
                        </m:ctrlPr>
                      </m:fPr>
                      <m:num>
                        <m:r>
                          <a:rPr lang="en-GB" i="1">
                            <a:latin typeface="Cambria Math" panose="02040503050406030204" pitchFamily="18" charset="0"/>
                          </a:rPr>
                          <m:t>𝑃</m:t>
                        </m:r>
                        <m:d>
                          <m:dPr>
                            <m:endChr m:val="|"/>
                            <m:ctrlPr>
                              <a:rPr lang="en-GB" i="1">
                                <a:latin typeface="Cambria Math" panose="02040503050406030204" pitchFamily="18" charset="0"/>
                              </a:rPr>
                            </m:ctrlPr>
                          </m:dPr>
                          <m:e>
                            <m:r>
                              <a:rPr lang="en-GB" i="1">
                                <a:latin typeface="Cambria Math" panose="02040503050406030204" pitchFamily="18" charset="0"/>
                              </a:rPr>
                              <m:t>𝑥</m:t>
                            </m:r>
                          </m:e>
                        </m:d>
                        <m:sSub>
                          <m:sSubPr>
                            <m:ctrlPr>
                              <a:rPr lang="en-GB" i="1">
                                <a:latin typeface="Cambria Math" panose="02040503050406030204" pitchFamily="18" charset="0"/>
                              </a:rPr>
                            </m:ctrlPr>
                          </m:sSubPr>
                          <m:e>
                            <m:r>
                              <a:rPr lang="en-GB" i="1">
                                <a:latin typeface="Cambria Math" panose="02040503050406030204" pitchFamily="18" charset="0"/>
                              </a:rPr>
                              <m:t>𝐻</m:t>
                            </m:r>
                          </m:e>
                          <m:sub>
                            <m:r>
                              <a:rPr lang="en-GB" i="1">
                                <a:latin typeface="Cambria Math" panose="02040503050406030204" pitchFamily="18" charset="0"/>
                              </a:rPr>
                              <m:t>0</m:t>
                            </m:r>
                          </m:sub>
                        </m:sSub>
                        <m:r>
                          <a:rPr lang="en-GB" i="1">
                            <a:latin typeface="Cambria Math" panose="02040503050406030204" pitchFamily="18" charset="0"/>
                          </a:rPr>
                          <m:t>)</m:t>
                        </m:r>
                        <m:r>
                          <a:rPr lang="en-GB" i="1">
                            <a:latin typeface="Cambria Math" panose="02040503050406030204" pitchFamily="18" charset="0"/>
                          </a:rPr>
                          <m:t>𝑃</m:t>
                        </m:r>
                        <m:r>
                          <a:rPr lang="en-GB" i="1">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𝐻</m:t>
                            </m:r>
                          </m:e>
                          <m:sub>
                            <m:r>
                              <a:rPr lang="en-GB" i="1">
                                <a:latin typeface="Cambria Math" panose="02040503050406030204" pitchFamily="18" charset="0"/>
                              </a:rPr>
                              <m:t>0</m:t>
                            </m:r>
                          </m:sub>
                        </m:sSub>
                        <m:r>
                          <a:rPr lang="en-GB" i="1">
                            <a:latin typeface="Cambria Math" panose="02040503050406030204" pitchFamily="18" charset="0"/>
                          </a:rPr>
                          <m:t>)</m:t>
                        </m:r>
                      </m:num>
                      <m:den>
                        <m:r>
                          <a:rPr lang="en-GB" i="1">
                            <a:latin typeface="Cambria Math" panose="02040503050406030204" pitchFamily="18" charset="0"/>
                          </a:rPr>
                          <m:t>𝑃</m:t>
                        </m:r>
                        <m:r>
                          <a:rPr lang="en-GB" i="1">
                            <a:latin typeface="Cambria Math" panose="02040503050406030204" pitchFamily="18" charset="0"/>
                          </a:rPr>
                          <m:t>(</m:t>
                        </m:r>
                        <m:r>
                          <a:rPr lang="en-GB" i="1">
                            <a:latin typeface="Cambria Math" panose="02040503050406030204" pitchFamily="18" charset="0"/>
                          </a:rPr>
                          <m:t>𝑥</m:t>
                        </m:r>
                        <m:r>
                          <a:rPr lang="en-GB" i="1">
                            <a:latin typeface="Cambria Math" panose="02040503050406030204" pitchFamily="18" charset="0"/>
                          </a:rPr>
                          <m:t>)</m:t>
                        </m:r>
                      </m:den>
                    </m:f>
                    <m:r>
                      <a:rPr lang="en-GB" b="0" i="1" smtClean="0">
                        <a:latin typeface="Cambria Math" panose="02040503050406030204" pitchFamily="18" charset="0"/>
                      </a:rPr>
                      <m:t>=</m:t>
                    </m:r>
                    <m:f>
                      <m:fPr>
                        <m:ctrlPr>
                          <a:rPr lang="en-GB" b="0" i="1" smtClean="0">
                            <a:latin typeface="Cambria Math" panose="02040503050406030204" pitchFamily="18" charset="0"/>
                          </a:rPr>
                        </m:ctrlPr>
                      </m:fPr>
                      <m:num>
                        <m:r>
                          <a:rPr lang="en-GB" b="0" i="1" smtClean="0">
                            <a:latin typeface="Cambria Math" panose="02040503050406030204" pitchFamily="18" charset="0"/>
                          </a:rPr>
                          <m:t>0.028∗0.999</m:t>
                        </m:r>
                      </m:num>
                      <m:den>
                        <m:r>
                          <a:rPr lang="en-GB" b="0" i="1" smtClean="0">
                            <a:latin typeface="Cambria Math" panose="02040503050406030204" pitchFamily="18" charset="0"/>
                          </a:rPr>
                          <m:t>0.029</m:t>
                        </m:r>
                      </m:den>
                    </m:f>
                    <m:r>
                      <a:rPr lang="en-GB" b="0" i="1" smtClean="0">
                        <a:latin typeface="Cambria Math" panose="02040503050406030204" pitchFamily="18" charset="0"/>
                      </a:rPr>
                      <m:t>=0.96 </m:t>
                    </m:r>
                  </m:oMath>
                </a14:m>
                <a:endParaRPr lang="en-GB" b="0" dirty="0"/>
              </a:p>
              <a:p>
                <a:endParaRPr lang="en-GB" dirty="0"/>
              </a:p>
              <a:p>
                <a:r>
                  <a:rPr lang="en-GB" dirty="0"/>
                  <a:t>So the dice are probably not weighted. </a:t>
                </a:r>
              </a:p>
              <a:p>
                <a:endParaRPr lang="en-GB" dirty="0"/>
              </a:p>
              <a:p>
                <a:endParaRPr lang="en-GB" dirty="0"/>
              </a:p>
            </p:txBody>
          </p:sp>
        </mc:Choice>
        <mc:Fallback xmlns="">
          <p:sp>
            <p:nvSpPr>
              <p:cNvPr id="3" name="Content Placeholder 2">
                <a:extLst>
                  <a:ext uri="{FF2B5EF4-FFF2-40B4-BE49-F238E27FC236}">
                    <a16:creationId xmlns:a16="http://schemas.microsoft.com/office/drawing/2014/main" id="{E519BAB6-9B64-47FE-A38F-8ABC888E27C4}"/>
                  </a:ext>
                </a:extLst>
              </p:cNvPr>
              <p:cNvSpPr>
                <a:spLocks noGrp="1" noRot="1" noChangeAspect="1" noMove="1" noResize="1" noEditPoints="1" noAdjustHandles="1" noChangeArrowheads="1" noChangeShapeType="1" noTextEdit="1"/>
              </p:cNvSpPr>
              <p:nvPr>
                <p:ph idx="1"/>
              </p:nvPr>
            </p:nvSpPr>
            <p:spPr>
              <a:xfrm>
                <a:off x="1097279" y="1845734"/>
                <a:ext cx="6703695" cy="4250266"/>
              </a:xfrm>
              <a:blipFill>
                <a:blip r:embed="rId3"/>
                <a:stretch>
                  <a:fillRect l="-2273" t="-1578" r="-1000"/>
                </a:stretch>
              </a:blipFill>
            </p:spPr>
            <p:txBody>
              <a:bodyPr/>
              <a:lstStyle/>
              <a:p>
                <a:r>
                  <a:rPr lang="en-GB">
                    <a:noFill/>
                  </a:rPr>
                  <a:t> </a:t>
                </a:r>
              </a:p>
            </p:txBody>
          </p:sp>
        </mc:Fallback>
      </mc:AlternateContent>
      <p:pic>
        <p:nvPicPr>
          <p:cNvPr id="4" name="Picture 3" descr="A picture containing remote, indoor, table, sitting&#10;&#10;Description automatically generated">
            <a:extLst>
              <a:ext uri="{FF2B5EF4-FFF2-40B4-BE49-F238E27FC236}">
                <a16:creationId xmlns:a16="http://schemas.microsoft.com/office/drawing/2014/main" id="{2E5FC40C-918F-47BA-BD32-9F9C81E409E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90790" y="2647950"/>
            <a:ext cx="4015459" cy="3011594"/>
          </a:xfrm>
          <a:prstGeom prst="rect">
            <a:avLst/>
          </a:prstGeom>
        </p:spPr>
      </p:pic>
    </p:spTree>
    <p:extLst>
      <p:ext uri="{BB962C8B-B14F-4D97-AF65-F5344CB8AC3E}">
        <p14:creationId xmlns:p14="http://schemas.microsoft.com/office/powerpoint/2010/main" val="215946415"/>
      </p:ext>
    </p:extLst>
  </p:cSld>
  <p:clrMapOvr>
    <a:masterClrMapping/>
  </p:clrMapOvr>
</p:sld>
</file>

<file path=ppt/theme/theme1.xml><?xml version="1.0" encoding="utf-8"?>
<a:theme xmlns:a="http://schemas.openxmlformats.org/drawingml/2006/main" name="Retrospect">
  <a:themeElements>
    <a:clrScheme name="Retrospect">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6B9F25"/>
      </a:hlink>
      <a:folHlink>
        <a:srgbClr val="B26B02"/>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D26EA377-59BD-4C9C-9D94-EE8416EE4C7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TM02900769[[fn=Retrospect]]</Template>
  <TotalTime>13617</TotalTime>
  <Words>6935</Words>
  <Application>Microsoft Office PowerPoint</Application>
  <PresentationFormat>Widescreen</PresentationFormat>
  <Paragraphs>760</Paragraphs>
  <Slides>98</Slides>
  <Notes>65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98</vt:i4>
      </vt:variant>
    </vt:vector>
  </HeadingPairs>
  <TitlesOfParts>
    <vt:vector size="103" baseType="lpstr">
      <vt:lpstr>Arial</vt:lpstr>
      <vt:lpstr>Calibri</vt:lpstr>
      <vt:lpstr>Calibri Light</vt:lpstr>
      <vt:lpstr>Cambria Math</vt:lpstr>
      <vt:lpstr>Retrospect</vt:lpstr>
      <vt:lpstr>Experimental design</vt:lpstr>
      <vt:lpstr>Contents </vt:lpstr>
      <vt:lpstr>The replication crisis </vt:lpstr>
      <vt:lpstr>Methodology</vt:lpstr>
      <vt:lpstr>Our criteria</vt:lpstr>
      <vt:lpstr>Results</vt:lpstr>
      <vt:lpstr>Consequences</vt:lpstr>
      <vt:lpstr>What is missing</vt:lpstr>
      <vt:lpstr>Measurement</vt:lpstr>
      <vt:lpstr>Sources of variation</vt:lpstr>
      <vt:lpstr>Sources of variation</vt:lpstr>
      <vt:lpstr>Sources of variation</vt:lpstr>
      <vt:lpstr>Sources of variation</vt:lpstr>
      <vt:lpstr>Sources of variation</vt:lpstr>
      <vt:lpstr>Sources of variation</vt:lpstr>
      <vt:lpstr>Sources of variation</vt:lpstr>
      <vt:lpstr>Sources of variation</vt:lpstr>
      <vt:lpstr>Sources of variation</vt:lpstr>
      <vt:lpstr>Sources of variation</vt:lpstr>
      <vt:lpstr>Sources of variation</vt:lpstr>
      <vt:lpstr>Sources of variation</vt:lpstr>
      <vt:lpstr>Sources of variation</vt:lpstr>
      <vt:lpstr>Sources of variation</vt:lpstr>
      <vt:lpstr>Why we do this</vt:lpstr>
      <vt:lpstr>What is a biased experiment</vt:lpstr>
      <vt:lpstr>What is missing</vt:lpstr>
      <vt:lpstr>Experimenter bias (That’s us) </vt:lpstr>
      <vt:lpstr>Why might you be biased</vt:lpstr>
      <vt:lpstr>What makes a good experiment</vt:lpstr>
      <vt:lpstr>Removing bias from the measurement</vt:lpstr>
      <vt:lpstr>Choice of measurement</vt:lpstr>
      <vt:lpstr>Choice of measurement</vt:lpstr>
      <vt:lpstr>Controls</vt:lpstr>
      <vt:lpstr>Controls</vt:lpstr>
      <vt:lpstr>Removing experimenter bias</vt:lpstr>
      <vt:lpstr>Removing experimenter bias</vt:lpstr>
      <vt:lpstr>Partial blinding</vt:lpstr>
      <vt:lpstr>A strict plan</vt:lpstr>
      <vt:lpstr>Data processing</vt:lpstr>
      <vt:lpstr>Quiz</vt:lpstr>
      <vt:lpstr>Answers </vt:lpstr>
      <vt:lpstr>Quiz 2</vt:lpstr>
      <vt:lpstr>Answers</vt:lpstr>
      <vt:lpstr>Removing bias from the experiment</vt:lpstr>
      <vt:lpstr>Having a clear hypothesis</vt:lpstr>
      <vt:lpstr>Repeats</vt:lpstr>
      <vt:lpstr>What counts as a repeat</vt:lpstr>
      <vt:lpstr>Randomisation - Samples</vt:lpstr>
      <vt:lpstr>Randomisation - Tests</vt:lpstr>
      <vt:lpstr>When is random not enough</vt:lpstr>
      <vt:lpstr>Quiz - 1</vt:lpstr>
      <vt:lpstr>Quiz - 2</vt:lpstr>
      <vt:lpstr>Quiz - 2</vt:lpstr>
      <vt:lpstr>Quiz - 2</vt:lpstr>
      <vt:lpstr>Summary</vt:lpstr>
      <vt:lpstr>Break</vt:lpstr>
      <vt:lpstr>DOE: how to ‘spend’ your repeats</vt:lpstr>
      <vt:lpstr>Choosing a model</vt:lpstr>
      <vt:lpstr>What do we mean by testing a hypothesis?</vt:lpstr>
      <vt:lpstr>What do we mean by testing a hypothesis?</vt:lpstr>
      <vt:lpstr>What do we mean by testing a hypothesis?</vt:lpstr>
      <vt:lpstr>What do we mean by testing a hypothesis?</vt:lpstr>
      <vt:lpstr>What do we mean by testing a hypothesis?</vt:lpstr>
      <vt:lpstr>What do we mean by testing a hypothesis?</vt:lpstr>
      <vt:lpstr>Quiz</vt:lpstr>
      <vt:lpstr>Multiple comparisons</vt:lpstr>
      <vt:lpstr>Another Quick Quiz</vt:lpstr>
      <vt:lpstr>Repeats and hypothesis testing</vt:lpstr>
      <vt:lpstr>How many repeats do I need?</vt:lpstr>
      <vt:lpstr>Designs – Two means </vt:lpstr>
      <vt:lpstr>Designs – Several means</vt:lpstr>
      <vt:lpstr>Designs – Regression</vt:lpstr>
      <vt:lpstr>Experimental designs for modelling</vt:lpstr>
      <vt:lpstr>Factorial designs</vt:lpstr>
      <vt:lpstr>The Latin hypercube</vt:lpstr>
      <vt:lpstr>Exercise – Swap to Jupyter </vt:lpstr>
      <vt:lpstr>Classification vs regression designs</vt:lpstr>
      <vt:lpstr>Dealing with outliers</vt:lpstr>
      <vt:lpstr>Presenting your results</vt:lpstr>
      <vt:lpstr>What is R2?</vt:lpstr>
      <vt:lpstr>R2 some examples</vt:lpstr>
      <vt:lpstr>What it doesn’t tell you</vt:lpstr>
      <vt:lpstr>When can R2 be misleading?</vt:lpstr>
      <vt:lpstr>Effect of measurement range on R2</vt:lpstr>
      <vt:lpstr>Iterative methods</vt:lpstr>
      <vt:lpstr>Feature engineering</vt:lpstr>
      <vt:lpstr>Choosing a model</vt:lpstr>
      <vt:lpstr>How is machine learning different</vt:lpstr>
      <vt:lpstr>The end</vt:lpstr>
      <vt:lpstr>What are the model coefficients?</vt:lpstr>
      <vt:lpstr>A case study</vt:lpstr>
      <vt:lpstr>Case study</vt:lpstr>
      <vt:lpstr>Case study</vt:lpstr>
      <vt:lpstr>Case study</vt:lpstr>
      <vt:lpstr>What is the p-value</vt:lpstr>
      <vt:lpstr>P-value for dice</vt:lpstr>
      <vt:lpstr>How does the p-value relate to the chance that the null hypothesis is true?</vt:lpstr>
      <vt:lpstr>Dice extended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Design of experiments</dc:title>
  <dc:creator>Michael Watson</dc:creator>
  <cp:lastModifiedBy>Michael Watson</cp:lastModifiedBy>
  <cp:revision>197</cp:revision>
  <cp:lastPrinted>2020-02-28T11:56:10Z</cp:lastPrinted>
  <dcterms:created xsi:type="dcterms:W3CDTF">2020-02-11T12:07:54Z</dcterms:created>
  <dcterms:modified xsi:type="dcterms:W3CDTF">2020-03-01T01:47:09Z</dcterms:modified>
</cp:coreProperties>
</file>